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2" r:id="rId2"/>
    <p:sldId id="257" r:id="rId3"/>
    <p:sldId id="259" r:id="rId4"/>
    <p:sldId id="260" r:id="rId5"/>
    <p:sldId id="263" r:id="rId6"/>
    <p:sldId id="271" r:id="rId7"/>
    <p:sldId id="264" r:id="rId8"/>
    <p:sldId id="269" r:id="rId9"/>
    <p:sldId id="270" r:id="rId10"/>
    <p:sldId id="265" r:id="rId11"/>
    <p:sldId id="267" r:id="rId12"/>
    <p:sldId id="266" r:id="rId13"/>
    <p:sldId id="268" r:id="rId14"/>
    <p:sldId id="272" r:id="rId15"/>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73835" autoAdjust="0"/>
  </p:normalViewPr>
  <p:slideViewPr>
    <p:cSldViewPr>
      <p:cViewPr varScale="1">
        <p:scale>
          <a:sx n="74" d="100"/>
          <a:sy n="74" d="100"/>
        </p:scale>
        <p:origin x="-1266"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52825798-4F73-4E0A-AC6D-2E693895474E}" type="datetimeFigureOut">
              <a:rPr lang="es-ES" smtClean="0"/>
              <a:t>21/03/2014</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C34BFB50-03D5-46F7-BA6C-B99E569393C7}" type="slidenum">
              <a:rPr lang="es-ES" smtClean="0"/>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52825798-4F73-4E0A-AC6D-2E693895474E}" type="datetimeFigureOut">
              <a:rPr lang="es-ES" smtClean="0"/>
              <a:t>21/03/2014</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C34BFB50-03D5-46F7-BA6C-B99E569393C7}" type="slidenum">
              <a:rPr lang="es-ES" smtClean="0"/>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52825798-4F73-4E0A-AC6D-2E693895474E}" type="datetimeFigureOut">
              <a:rPr lang="es-ES" smtClean="0"/>
              <a:t>21/03/2014</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C34BFB50-03D5-46F7-BA6C-B99E569393C7}" type="slidenum">
              <a:rPr lang="es-ES" smtClean="0"/>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52825798-4F73-4E0A-AC6D-2E693895474E}" type="datetimeFigureOut">
              <a:rPr lang="es-ES" smtClean="0"/>
              <a:t>21/03/2014</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C34BFB50-03D5-46F7-BA6C-B99E569393C7}" type="slidenum">
              <a:rPr lang="es-ES" smtClean="0"/>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52825798-4F73-4E0A-AC6D-2E693895474E}" type="datetimeFigureOut">
              <a:rPr lang="es-ES" smtClean="0"/>
              <a:t>21/03/2014</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C34BFB50-03D5-46F7-BA6C-B99E569393C7}" type="slidenum">
              <a:rPr lang="es-ES" smtClean="0"/>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52825798-4F73-4E0A-AC6D-2E693895474E}" type="datetimeFigureOut">
              <a:rPr lang="es-ES" smtClean="0"/>
              <a:t>21/03/2014</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C34BFB50-03D5-46F7-BA6C-B99E569393C7}" type="slidenum">
              <a:rPr lang="es-ES" smtClean="0"/>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52825798-4F73-4E0A-AC6D-2E693895474E}" type="datetimeFigureOut">
              <a:rPr lang="es-ES" smtClean="0"/>
              <a:t>21/03/2014</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C34BFB50-03D5-46F7-BA6C-B99E569393C7}" type="slidenum">
              <a:rPr lang="es-ES" smtClean="0"/>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52825798-4F73-4E0A-AC6D-2E693895474E}" type="datetimeFigureOut">
              <a:rPr lang="es-ES" smtClean="0"/>
              <a:t>21/03/2014</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C34BFB50-03D5-46F7-BA6C-B99E569393C7}" type="slidenum">
              <a:rPr lang="es-ES" smtClean="0"/>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52825798-4F73-4E0A-AC6D-2E693895474E}" type="datetimeFigureOut">
              <a:rPr lang="es-ES" smtClean="0"/>
              <a:t>21/03/2014</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C34BFB50-03D5-46F7-BA6C-B99E569393C7}" type="slidenum">
              <a:rPr lang="es-ES" smtClean="0"/>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52825798-4F73-4E0A-AC6D-2E693895474E}" type="datetimeFigureOut">
              <a:rPr lang="es-ES" smtClean="0"/>
              <a:t>21/03/2014</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C34BFB50-03D5-46F7-BA6C-B99E569393C7}" type="slidenum">
              <a:rPr lang="es-ES" smtClean="0"/>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52825798-4F73-4E0A-AC6D-2E693895474E}" type="datetimeFigureOut">
              <a:rPr lang="es-ES" smtClean="0"/>
              <a:t>21/03/2014</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C34BFB50-03D5-46F7-BA6C-B99E569393C7}" type="slidenum">
              <a:rPr lang="es-ES" smtClean="0"/>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825798-4F73-4E0A-AC6D-2E693895474E}" type="datetimeFigureOut">
              <a:rPr lang="es-ES" smtClean="0"/>
              <a:t>21/03/2014</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34BFB50-03D5-46F7-BA6C-B99E569393C7}" type="slidenum">
              <a:rPr lang="es-ES" smtClean="0"/>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www.youtube.com/watch?v=pLbyp2y7xl0"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Los Aztecas"/>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1 CuadroTexto"/>
          <p:cNvSpPr txBox="1"/>
          <p:nvPr/>
        </p:nvSpPr>
        <p:spPr>
          <a:xfrm>
            <a:off x="898306" y="5517232"/>
            <a:ext cx="7560840" cy="523220"/>
          </a:xfrm>
          <a:prstGeom prst="rect">
            <a:avLst/>
          </a:prstGeom>
          <a:noFill/>
        </p:spPr>
        <p:txBody>
          <a:bodyPr wrap="square" rtlCol="0">
            <a:spAutoFit/>
          </a:bodyPr>
          <a:lstStyle/>
          <a:p>
            <a:pPr algn="ctr"/>
            <a:r>
              <a:rPr lang="es-ES" sz="2800" dirty="0" smtClean="0">
                <a:solidFill>
                  <a:schemeClr val="bg1"/>
                </a:solidFill>
                <a:latin typeface="Algerian" panose="04020705040A02060702" pitchFamily="82" charset="0"/>
              </a:rPr>
              <a:t>ELENA SHEILA NESSY Y DARIO</a:t>
            </a:r>
            <a:endParaRPr lang="es-ES" sz="2800" dirty="0">
              <a:solidFill>
                <a:schemeClr val="bg1"/>
              </a:solidFill>
              <a:latin typeface="Algerian" panose="04020705040A02060702" pitchFamily="82"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AutoShape 2" descr="data:image/jpeg;base64,/9j/4AAQSkZJRgABAQAAAQABAAD/2wCEAAkGBxMTEhUTExQWFhUXGRwbGRgYGBsgGhocHx4aGhsfIBwfHyggGBwlHhofITEhJSkrLi4uHx8zODMsNygtLiwBCgoKDg0OGxAQGy8mICQ0LDUvLC8sNDQsLCwsLCwsLCwsNCw0LCwsLCw0LCwsLCw0LCwsLCwsLCwsLCwsLCwsLP/AABEIALgBEgMBIgACEQEDEQH/xAAcAAACAwEBAQEAAAAAAAAAAAAEBQADBgIBBwj/xABIEAABAgQEBAMEBgYGCgMAAAABAhEAAyExBBJBUQUiYXETgZEHMqGxBkLB0eHwFCNSctPxM2KCkqLSFRckNFNjg5OjskNUc//EABkBAAMBAQEAAAAAAAAAAAAAAAECAwAEBf/EACwRAAICAQMDAwQCAgMAAAAAAAABAhEhAxIxE0FRFCKRBDJhoXHwsfGBwdH/2gAMAwEAAhEDEQA/APuMSPiGH9s+KV/8Egf3/wDNFk32w4sBxIkEf2/81usS60SnSkfa4kfEMD7acStYT4EgPQHn/wA0MJ3tbnhQSJUouHoFH5LYWPpGetFYCtGTPr8SPkB9qWNYkYeQwDuc/pQn5xyPazim/oZL/wBuv+KB14B9PM+wxI+O/wCtjFu3gSP8f+aIv2sYsIUrwJDpFU87m1RzVF/SN14Gf0812PsUSPjmH9rmKUoj9Hkt+8pxqHq1o5me1vGCgwsrNmZufz1pp3hurEVacnwfZYkfHZftcxFly8OlVac7BqXKoKl+1SdR0SCehV880K9eCHX082fWIkfHeI+1zES5mXwZJSA6jzuKsG5q/CLf9auJesmSO+br/W6RuvA3ptQ+uxI+VD2nYl/6GV097/NHWM9p09MjxEyZZUmqxzME2BHNeo+MD1GmN6TU8H1OJHw2b7bMULYeS3XOKHzhn9H/AGncRxSuXCSRLBYrdbdhWp1uw1IhnrRStienndH1+JHz3iHtEMpA/o1TNQApknQPmc9xTZ44wftAmrJTkl5mowUezuQRt3iXrNKr/wChl9NqP/Z9FiR8fHtbxOYIMiVmBIUOehDjQlg4ub0i6b7VpwBKZUotc8wD6gc1e46Q/qIB9LqH1qJHxce2LEFwJMkkW9+vT3rxxhPbLilzkyjhpIdyTmUWA6PDdaInQmfa4kfH/wDW5iHI8CSG1JW1Sw11jxXtfnAVkyiXIDZmpqeag1hfUQG9Lqf1n2GJHyaV7VJ5IBlyQTb3yH2NbjWDeH+0PEzFJSZUkO5NVUTobvtcdngP6rTQfSavj9n0yJHzfiXtEmy8wTLl5hYKChmo9Dmv+MKV+1bFBYHgyCm5Lre7b9DGX1Wm+Del1Kuj69Ej57gfp7NnoPhIleKDVCszK6IUSAVdPQwCv2i4oUMqU4cEELDHYgqoYy+q0zL6XUZ9QiR8lm+1LEpIHgyiTVkhRoL/AF+0DTPa5iQW8GSKahf2KMN14Af02oj7HEj47/rcxH/Ckf4/80SN14A9PM+W4XDHMORSu1o7xyCBnWWNg1he1Y1MrC5AlSmFuY3r87wsxOVOZCmYWd3qx8h0jgWrbO1adAfAilLES+bQK+tS7/nSGOK4iEBLo5nKcwAYknQNWmt4MwnFHowcClLAaN59dYYHGBZCJicyEjMyk1DioGhBfS0JKbu2iqgtuBbKnhUlQfM4N9GBp1Y9YGw+HCrkp5SQQHfyegpVrR5NmBM5ElSSlIUTmSeXKolQcVf3tIYJ4UUsUkKDOFJc6VpcRngWLsRyZq0LRmGpf02r/MxRhuIIU6fdGYEUcDSpfWh8zGmxnDVTpWbwxmAINnBtvuB6wlR9F1pBVQijIUWzMxqSftikJQayTm5JqgHEcNIUGUHfKQLu9zqz0jzBzlBUxgSAqrNuW6tDv/RypeUFC6mprRJILE6s/qIz2KwMySQp3C9T3F9ukUUtyojxKxpImFZCWUTym6RV3PW3WCJkxKSlJSyr1FBUtXUFov4RigpAdKSQkA1ANGY10NPjF/E56EqGeUf3gR2FdL2tEm80dMXixPxFKSvnWyQhwcrlKq5fIn5QSMOVAcwAve1C9PsgbjRks4K0iYp9DlKbirZkDNpDn/RPhyysPMcCqS6TZqaVe9ozeEbuBqkq94so6EWPUEaGO5+JCpExKjkoKAe8RUX17GwhvhMOfDAKMynN1ADoXigcGKqzFZJKTmUoe8GslINydKWeJqa7lW8Cf6OfR79IBM4FMoKFjWYqrIQGuWZ3YRqOM4oSUplIHhJCapSTatGFCTQ17wMeKFE5Kkp8NCUshBbIlNWJTVlFL6g26wV9IuEGahM5FC2YIUQH5b1Io2vQxOcnKS3cBjXKM8nFBX9I3hEAMKKPUkWYi/pHquPiUChCQlOb3ZaWSSLFShUt5wiRhVzFpzmiqq/Oz2jrEKmp5UrUkAs1Sk6jl+94t048AkEeKFrUsoQ66klmpSh0YNV3eOkJyrQk5skwOXQRlO48zeEeFWpJIqHJYtY1tqHhhhkqStKgp2NQ7lR++KOFAhO8Fk7BqSpxlUK1SdXe7VJGkEfRzBgzpqjmZCQl8uqqns2WBP0yZNmZZTZjmPawL6AffGj+icrJJUujla81SQCAGDa6esJqNxg7BJKUkkJuM4FSZhCAVApCxQ+8kFJoNgx84WYcslRAZhq77lvPdo2nGMP4iUlBKFhQyqBd3DkGlmD+UZmdgJqFMopBKiHUGQQoDmdPyjaeomsmkqAP0hmOYBQOxysdhvR+tYMwvFZ2dBBUkn3STdi1jeoMAqwMyWkrKcwztmTVBIOkMEICwpZAJJADM4J1G2znaKyURI6rWP0bSXxlExJRPSklNFKBBD/uuWHUEgbCMzxdMtBWiXZwwPuvS3QD0MKMUcrUIDliSHBADaR1JlqXlcZlOnlAqqve7V27XiMdJRd2PHV3XSGn0aM2bOCZYoA6jV06s/WNHxYCcoyZkwS8SKS5qSWU1WV+0AXDnWOuFJ/R5Cwgfri5WSRmBNWBsTGJxS1qmmpNS24Lu7edbwi987WKHrFMqxU6eicpE50rQGdj+84UAAxZ32j0zcszmroOv5LQ5mJOLkJlmk4A5FHW7ptbbaMZ+krSrJMBzAtW4L1fesdmnU1XdHJqJ6csmiOHB1Eex2fzUfdEiR0UjSLwgUGUWABv9WhrC/Fy5azckvcMzXL+R2hmiajmSqod3JoOjfzjtKQkEoRRncmrvrsI5FJoLT7C1OGDggJdNsoahGzsYOkHIFsApwwFAEjUfbAAnKvlKQSnt+Bi7AYihLZuYsEVNAzlutIaVgSwAI4YpalKUklYcJJJqRSjXDfZD3hMrKkqtMDoCV1DkBzq9KxUhKkrzJlEOGBUr8KB2hhj5eWWFUDHMeoICS+9oWU28BUKCsNORlSAKpHNoDepBhTiZiphEsBNDYdWo+hP2wcrFBRSRZgAA7GmrXgSTjxmopuU1ATXQF7vUfCBEFMd45GZAlqDhLPWu5qKt9kKeMYRMxQQrL0cU0pFUnipzJUVhQNwR7q+b7ANr+jHi0pCZblRJoQwoaaE9x6RknF0BtcmSwvCZspZBSASnKhRNy4Y+m8WZcUxCkhT2zBPzB6w4RjZk1aQEJA/rJJOWlXFReDk4YplpKgo5qOA53vo4ofKKPUfcZQ2qjOYngWImSkEoTyklLgBRGoLWTp+auuF8PObNmSACAaU6/8ArQ9Y0MuW9Ve6yQAQ71/P5aO/CHMRUE/GlaCJS1nVGSQuxGH5DlSCo9bBRr23gfCYzDzVmSRnRLtmZlLIOYlxRgaaWizjmPTJl0UM6iyEsSTuAmlfSM7Ili3MSotsXLkNoHJftvAim1bG5NJjcCiT+tVLdI5gNAoV3qLMK+cZ/ivEROAWtWZCQcyhQEMHCSCKD4sekFcdx4EoSwotUqJs2rW0DC1TSB/GmqlJl0yqFEDRLPTQOWHR3gwTw2FqlYtxfAJuXxZXOhwztzPZlWV2LQApSlLKFJUnmqCHNOmlmDw24PjVD9TUJSMySTyirkJF+z7GGMyWldFpAalCLalOqDVr1ij1HF1IMIuSMjNkKU0pHNNZJ5FMEMX5jpQsw33hjK+jpUxnTAEE5sksZUjQVvpDhIkYcCXLGYG1K+fXd45SVfXAY+Z/PaA9aT+3H+R3GEfuOsJw+TLJyJQlN+U17E3MV48nmShIQCc2gqblhSt4Dx85JZyEJcZgabj01gZc4kkJSpQTSiaDb+UCMJPLZOWpb9sRvheKZUZSEmzskW7EMd94Ow/FpYBIGZKgzFqfCtIQSJC/rS1D3gSSAxFDc084oxSCAzlBI5SRT1ttGelGWAxnNO3E00/g8qcElIGd3KkqKagag0bvGex/BShRLEpdyoDnAZ/dFCOzdouwnHFoZKw7eh7QywfH0zHlqAykUP1kq6bjoYRLV035Q9aWrxhmZ/QFzmQnKRRXiOCDSrC5IH1fiIf4TAyJCCqUoqUCylH65Le7tVgQPjHHGeEqS5w6lFCgCoN8Xeiqff0p4vi0CWhCaJQCTUso2/sqY21fyNlPelT/AL+SMtJweSk4xYUVpIqWIf3te32wenCSpy8xaWBVRNyQLNUkj8teMsueFAkM7k9iT2oYY4HHgKHarWbeHcGuDdSMvteQzjfE5LIRJTlysQo+8Qx9HO21XhRx3BInrRikkO48Ubke6fWhgji3CP1hmIJOdmTsWq2uUx0rB+ArOovLWQFDQE6vvSGhUacXkSa3LJWVy+sex0vCrcsxD0O8SGteTWP50nOg0arZiQO1ImFQUygTNGUj6ocmtKn7oPMgISoUq7/b5woyZWSFOhVU/nQxxxyikpUdY6dKBShA8RZa7sm9WNPhFszGJl8oSxNAw320H4wGo5FZyASln6h/jSGy0J8QTGB6dOggukLbfJ1h86kvsbXoL+sXYkDwsyr0Zw/aJg82fMAQk8oQ4vZ7XpeDAoqQA2lHOxGUmJt5D2OMCgSkAJSSxJr606GFXFcJ4iArKAs3axrtvasN5qFEKFwxoo1I12zNaMwMcvMFJBUhfvJylw1GZ6XhoKTygScbpleKwCggoSrmISQKuk0NSLa/CHicEtWHAQsUAKwxFQADcGzGAhh1JWpVEuqlL9G02bQw4wk3kAKiy1hNiwCrOfg3eHlJ4HlpxUcBWF4eEgB8qnCipNnJFGqagxZLmgLEsE0URmpYks+oq0dzZJUCWUC7pYba17ejQOMMszJa1qoA5QmzqLVLuWZ/WJWnliKy/iuGP6vLMUmrM/bm8oMmS6sTQAEka3f7DC3j0wgS8gdQJAFa0qewu3a8NMQpGVKvefK5BozZqW0t3hWrihnhJmWSuWMQZ04FXhkBKTuSwU47mnaK+IIkzf1iFTJMxJBBZJFaBzqHH1haOZXDVKC1KzDOpSspGZ9A21tfWEvG+KplyyApLlQCgm47ggG3ltF4q3UReMsTzceV1mOrKfq0Qf2Sdga0G5hrw4FBITmCyC3NobAaMBCrh+IcmYkVWt6nlKQ1GOo3/rCG/EMShEvKQkOXe1Py9gO8dE+dqQIrcrbFWHw6502VIUopP7aS6paQXqAWFbH920bbiiUyeVM1ClKAGV61p2/CMz9H8ItKFz1JBE7mIf3RdIc7710i0JB5lAEuyTbarxLVqcq7L/I+munDd3YbLShLJLlR94gV6V1irHY0pdISc1Pjtv5wNLmZcy1OEpIClAF92oX/AD3g7jSluhaJeQOcxCg3LdyHCaerkPSFUc5NGuZAqeDrQjPNQKiilKzKKm2JDAPQfhA+EkzJuJQnMQhwpQJagGYvpS3nHGF4lMmKdVEr5Q9swJKS2oPuv/WhtwuVSYskglIlgECjl1jowTpFG3G7NGalG0c8Tai1klCwWGYOGNczHlsDAvDsOrEKORiEperAbAO2wO9oLx5K5MyW5TXNLoAAR7wL1LpFt3hMrF+Dh00bOSoqSdiwHar+ZhYrGORt7SKuJ8NmylEsUh7E0rto0USJ6CqgyqAL17NRoMlfSbMsUzJdlAkFxroPVo5xPD5eISuYhpS0OaE5WH2/uxZWsTIycZZXIfgeNTEKyqUWoCL+vqIL+mEgqlhaEulNSnpbTUGtt2jM8NxniJAZ1gOX1bpR41/C+KispbH5EdaX0iGpHZJSS45Kaeo5rbJ5MB41SAsEk/VNNCCDYD40gzwsyXzFx6nX7Yq+knDxh5xSk8oLoDXSq/8AdP5rHUjiDLrRJTWl9qR2PMU4nJGKhJ2ajgWJSUVAKkjXsMvkNoz3HeIzJs5ppOQUSKMCBdhFHCOKL/SCVh0qo4swoA+jD0jRTsEGKjygkuA166/cIlt2SyU3KViZHG2AD2paJDQSJOw+MeQLj4Gs0yMSSglSBYC5PT7oCQglCkhOUVdROx+EDSeIrTQAEE1JbQ3HLSLpvESU8wIAVbld+pbeOba0VUHIpkiyhalQ/Uv6CGOHQD+8woH9ezQvwWJWzJQeUXcMl6C4qdBreCsBxAJcqScytaUFWsLaRpJhjptukhph0F2egLHeo8mHWGqEkoUkMCWYvGYPEphUSgOCGLtfQBxzEtYVg1HG5qEMXUpgWGWtW2cFwRVrQjgw9OV1Q4n8MWtNDUPXyqb9Yz2K4KqWQsOWSSAos6qWIt0eCZHGZqw6XTbNVLVcAVSWJL9YsxXE1milVAJBJS3ulqhNnGrwYqUcA6ct2UTBySUqXMTzMQE1Db/vOWLmPU4KcklRSCfqlNgW1Gn3xRxPjc9ISoMl3cKSk1DMRyg1eA0fSzFJF5bfuaeUOoyY3R1KwPsPiJigkF3q+zCny1gPi2DxIU8qblSGYDtV6a3cxnsN9I8UZiVFSAEg2QBQ6ddIJkcTmTimWVPnOUWAAcAlmJLA7/bA6TTs21xWTS8YwyhIQlZzzQQ1Kb1OjW6xMRiFHDpUkFxKS5YAEm9OwhBjcVMbnYuAAo1qAlTKTkDGruDYxenHzJiPDSQAQlKiSnqAGCDUs9tDu8bZgVxltToJ/wBOzUEywUMBTMBQNZnd71vCL6WYBU1QKJIUkahsrnpdqG14t4jMnSlnNUhmqGLHrKrsxhPi+KzZikpzMCrazF6slhU7xSEGnaEknV1yd4HgqGJUyVCrGzG9LBiBFGMwOdqpAdhrTXWjPHSuKziCE6FnYsw+QBgjhmOnUdKSE1LlWpIeigHr0inuWWHZ2oaS0gJyoKjLoKhyNqDQD0izHcNMuSVXIYDoSwHk8DoxR8TLmaxypLirh+Z3DR7NnqWUSQopKr1Og+FAbRBJ2NqNNpCvDT/1S0h3mAjm0VVj0OnnBcviI8FpiFA+6og35ddW+XlA3F1Jl5ZaZktbUfK9aH33JsLgX9YtxGK/o15CnOFKIUQA9PUXY7PFmsATti0mUCy1ACpSlIL5hSpatCSPwhoeJolgZiMxLlNQQSGqWbMGdq3MLcRLCEGZMkgqJZALhIAbm6k2D/ZAipeYOqWpSTZytwWIdwLQ7ipci2+w84h9IJSpZyglQBAKVMxY6Zdu0U4fwZ8rJmYhISRUFBS4JaudFWzB21GsJsNw/IFMM9Q5BPlQfbFK8WfEzJzJKXKahwrVtNz1qDG6ceIgc3Gm/g7xnCjKfIQovoQRZr9yzUg2ZO8KQmWCkqUSToGGnmYPm4pKwmYC/iB2FMqhRYfYGofQjrA5RICiqalS2HKkUAtVxpG3N/cBuN2jO4PE5Zmeo0PY3jU4hSAyk6EF3qxp26wlnLkzVZZcsoc3JKnPoGHSLlzQwS1g3pSGmtzTJbqyOPpehU3DpnAH9WSDQnlJAV99IyEpSnQpaWCgQw6OCW/OsbCd+uw7ylDPZSFk5WtQAGEeFwSkMGCqUa5LVv1rG0nthQ2rmdi/E4YoBy0SdHZwRpGkCjMweYGrOQXZ6AvXd/hGfxOKLkKzJDChT0t8BvDX6OkqkKSSyc5DMKC94ad7bZNff+BOnCFhzfA/fEh2ZkoU8Y+oiRt8g7IhRnEWD0rT8Y4mzi/MQHrcUetQ8H4nL4OV6s9Hu2gZhXV7QDjkZVhrcpO9Uho54tM9JfjAxknIHCgdaqSKsRu1iaERaMUDU5Aq5GdBLm7mnQMzCEq5jh9ngcTVFIY7fMesbp2Or3bjQIxJlLK05eZj76aEAilSKgl3EVS57qJUUB7PMRapNyHqSfOFU3FENQtqflFZxFPdsSH+UFaY+5KV2jQS+IeECQZaqg0mocUINHLhjAOM4j4qgk0s9dHzFyGd3OkLgQUlrH828o8QoFVug6ttBUEsgxu3Wsj7jHEM6AVKdYV9UFsuVnJNySBaK8H4UxGQFKJtAM5HMCWZLihDigIfrormTGBHSDvo3KSqYQosyKDUsoWGpGwcxoxSRPX9un/H/p1iuGBAkzE5kBUoFSSFKK1uRyjZiCS9NoAweaUUOMpzFs1i4Sb69rh4ffSKcJHh5FhM1Vhl+qCQ5QeQMXqBXctGZ4pxCbMyFTFKbBKWAe9u0NFWc0JTl/A8n8SBGUlCQK0CjzNVyxenaOpfEAjmE1DUorxWNjYJvShB3hJOxCU8od3vboGgefxBJFmLihb1hVpX2OpzjFbN3/GBtPxhWtphCiQpSWSoO+ozcxLk94Tz5aipklheqHPq9aixtDng+KWk0WQplMSSQAfeozN/PusnIUqYtgo8pLAUAcMb+6z6xSC8HDqzcfbLgvlSQRVSiAanKPKubeD8Pi1pLJyFDsKUo4oxbe4PwEI04hUugNHq9ndoaYPEJWSVFIJdtrAhgSzOS7VtaElEupK05ZGPAcL4kxSSKAMGGgtr1EWfSIGQ+RLqEuijsS29PKB+HzudYlsEqcAvUuE6vUBoMxvE+cEhwxB1DXNi3SlYjnfZKful/JhFEL5ytKaijUdtrQ1ThyJcpROYfVT6v0FAHfeGM7FYJGZaZKiSSwUQwOtLR6rG5pCSsJAKuVqEOCex0pF5Tb7CxhRdiA+HASR7pqXfMCSQ/f7ITZzODKJ5QMwFHJFXqx7CDlrBkZFs4FwBehA6O7v3heieAnKfeJDKrlNddld9vMiK8GToOncOYFy7b1DdRmr+EKcTg9QcxIZIAbrazQ2TxMqfPU+6OWuv7N6i8K5C1F0l3USAK0LizfCDDd3NqSSSo64co+CzNVYBVpRHpWIymZVENuWLbGz3jwujLL5TlfM1netfhHc3HrlpBIzpzZVINv2gT5Qzy8CLCBPDUVBIo6gwFcwcfd8TDdcshSsp5cy//aF36SM2ZCEpFauonyfSDZpIQlRpQm29TAleBZHOBw6kqKgSG1BqYuVjBnSo5RQuAG3Z219NY8w83/ZytQBbfU1AjOqWEqUb1Fa3Ar84MY7h5DXHY5DtTzIrB/CU/qZrADmBoNwdPKMzKQFGup1b+f8AONRw4ZUL0sVFzcj8TGnGlSFRkZmFmkksKnYx7Gv8aX+2n+6n7o9h+s/AvTR0pSilzoKfnTzgAYlc0A5WIGV92cD5QSnErSksEqSE2OYPrVjzARZw7CIOWad2Es2UajRjqD59IgqXJ6G6WL4OMRJlzZQMpYRMS/Ish1i7AsAtV9i1IWeOwPQV2elPjGgQhEoLIZSlAhgEhNKt97xXwj6PJmIXMmqIdykIDJAcbpLD0gxmks8G3OGATg8gTgvNMyqSORNHUSCwAfcNR4KlcKaSVzFqJCiOW4b+oSMxsWFo44mk4OYlMiYcxGYpUEkAOQC4AqWagcCKkcbBQ6FEZgXDc1tVAUINrwXueY8EFC8yyeJ4IuYeTNkds9ATRzyipI607R1xzGKEzIkJyJAAq7ChqQWJpXZ/OFkzFKmZRNWrKeYgWdmtZ6BzA0ycMtjnz1FMuUAW1Jf4Qyi7yPSjQwmTABehOusD+E6kuxAqx+3yjvFS05QyiqiSXSxSTcdWdniuYwUmodi9fKCjolK+RzhOJomBMickTQ7IKj+sQdGUXp0L38oGOCd0pSM6aEO2YU8nHxd9IDly3AmAskuHdw4ZweurbVi/CcUAlqkrooKosB1N9UBQqGI7QtPscze33INHDVLfOCGohlAKcXI1pq8B4/gynACSpAQFE0DCj6nMRWz7wRJ4xnSfEIQrRSXqWbmr0FmEXyuNpShpYzWdwS6QCCwBtzOxDRouaZLVjvz3F2Gx5SAb9DZQ1BrUER5MxeXOpCMhOYPslxQO945xeHUgFwUkaFr6Bw4jlXDVKSMiitSr2DerPbfaGtDShupy5oCxWKIUCwOrfn8iPPHsrMwYdnYO3WCOL4AIDpzHLRbij0t+Pyijhs8AAkhJFiQHIY0BNBWujw6SqwdSmNeF4nnP1nLDzCrbQxxaVKLJQxZNSLEVNt7ecL8JOQVkBneqkgDfLbletWpDtGCSqq1LPLcaHtYd4550mGVy9wkTwpa0+IwAJIKXsKDbS/lFWNQTKKylQSlVTonKGA6u47NGjROlooASObMXfRn2goYRCpScwSpN6h6VegqRA6j7h2rsZzhqwsBAZSs21G+reotFvEJclkpUClw7Iq7m6hSzaH0jjEuUshPhJNE0FNtLs/rC3FzkA5lKUCGCeUkMNRXWGStiSdsImCWgnMskAUIzZizXodNzHqsOnKZktJS9bkF302fpERipJQXKqGjAVB0YnSCcOc0tUkEpK6JJ3FbaOxHnBthce4mkyibjL3/NBpHgxQMzKoMlXLd3ULKNtaRysHxVZk2u5ZrE81dzaKJhQQojnVQZahIP/sr1EWRF12C0IzTAmgrlIOrGtQPLzhxxPDKFM1CKjXtTSE+FckrmMpRPNppRm2bv3jQY6akoCi9GLmr6BzEp8oMPe7FXGMSlEpMrK5cA7UqqEs6c6ybA1fX8axbxCcJ0wmhSOUEb3JEdYnCgKFRlSGLdAPy8VilFfkEnbsEUkhmoQXFa979Wh/MnNLIBGYsSNu+1xCTCyRNmPf7APlGg/SpbsvQXIcdoGoaInMs7q+H3RI0aV4Vrp/vmPITc/A1IvRhXlpINQBRg1TTqfzeC8XipScIMi+YFiguCVEuTf6pBrUWhDMxcwJSEG4o1wemqfKKsVLVlQnRj8y/ziSh5O1ptJMYp4n48xMsJS6mTnD1JvSmXWtfu0ilNLQ1UyyygLlGvpQ+XWMlwLhk1KkTkppmoHLm4cBja/lGxThl+GMqkNUOxL/EfhCam1OkTd9wXjXC0TZQytmKAUKKnvW92NtYyuJ+juIQWypUjKCVJLAPuVMXapZ7xqMTw7EIDyZyQoD3SkFJPR3KCTU6dBGbkfSPFIWvxMpLMUqSGo40bQxTTusOxN0rwdyuGTylISQyFOmoZzVw6X9YVSZyytRZK1TFFJdrm7MweD8RxcqQEZRLepyqV99O0L5CycqeVszk62oNvheKRvNlK3F+LSAkErDkFwNGZn719DAktZcBQ09YunzEkEKa4YfjrSKlTQosxNKdGrDLgeUs8jLgsxKM8uaP1MwMprpVTKsDQg/DtFs3gRzZRmC3qaMpNwasym0NOsBYNHiFCSpKX1VYCn3Ro04kKUCJuYJLE0ALcrvV3Z77wkm08EZuKdmexXAJgPKDMBSSGoz2zB6G+rdYf/RzhwlSlqmEAgVf6oAAZxQ1+cUYycg5QS5GUfq1qHKDWgPeO8OoeFOUyllAdiomoIs5IcCx7Qs3JxpiQduwvCYvxpK0AJSQSm1RbK4Io+grC3g60oUpC1lkqUXINa0rpWlWtB3IpOYBlmgUCxtQvShdiO20UcMKPFWVLSopRZbZrn3E6kU3vpCRSdoaTccni5SVz11VkKSKlgQzB3GtvSMiZQC2AUUBwCQ2pNT8I22IxBUVy0EeIzqXlsABfqwZJpWtYSHBDxhmIyJHqQLGtR07RbTdEJSd2B8MAE92IANAWs4d21jdKCFJOUaaU0DiMf4LrBYpze64oE3Ku5u1O14tTjFiaqXLchQGYFxlJsO7cv8oXUheUPHU8h2GnDMpIcMCUijNttT7IY4KYoyglJA0Ziw974WhPiVMVMSFAMHB9DsYFlYxYIUTpRO99NO0Jtse9p0EziZgUoEB7Vq3q/WAMSWJYDK2QvpsaCLsNjfEoWKQHr7w0pte0WLxwyhJl3OpHxzJJ+MUVp8E98WAqS6mACXSxDtVhWr1qLQVMKkpQpxyUBf8AtOQ7AN53j2XiSpBNiKWBIA5de8QJS3O6zuaDr03g35BuiuBbOEybMICs5IdRdwPMRaMGJRJBJL1parEfneLlLSBTTb7o8lS1LVZkkls35r2ht3wJTngmHQWD0JsPkTskep7PFmJxKggy0kk3c6VAJO3SLFrQFEZqm76aOoj3Y8wkohR+sFlyfK5HaFvuymIqkC4XDBCTbap63gPFIKyctnApQ/IUhoshKmJLmhDe8nQ+nxjyai+UULM0FSadg2Jk4LgAgFr2f5/nvAHEcIpKi4NevX7vnBi8eqW3hsTrRx2jvG8Y/SMqEpKVFVRp0b5wVuuxHTjQB4iRRj+fKJDlODp7p9H+L1j2DuRLosvwcwZAhgVU221894HbmArlBLMdMx3taA0zKAu7fCPcYpggkk0NAf6xiSjk9JOkbPC4uWiZKFMrJOrAEMmvc+ggvivHpUokCYC/7LqIrV2BFvsjKyuIJ8NmLE0ptUWuHYeUU4zjDqTMOYLSRQBIZnpUl/OIrSyZ5yOcd9JpKUgJExSq8pSR2JFS1doy2Nm5881RAJA5WUCAAAwe/neCp/GEqWJjzM7M4KLbWJPn0gHGTM6VrCCTRypVQ7VCQlmozvF4QrsTarJWqaDl5dPMiBkYh6A1J2rHuHKjcvtFciWUqBPX+bxZJA3O0MMclkJUAmhubwGmYrM5b8mLcXMcMC9XjzDc55tvz5vCrgd5dI7mOQQ4LJf8+kHSeRMsU5gdTUuDQ1Yu4fvC3w6qBZ2/No4w6ygpLZmsC/zg0R1E3g0SJwUpIcBnop6uGP8AZozHrHS5uTMpUxQTZk5L7PlG3k2sJZ03xFAlLNo70FTe9IuknOlyZaRrnCbmrB0kvCOJopoL4dKKpWcFPKr6ymIFFbMlhZm+2ApsvMFL/V0NRzP65ncxwmaHCSuUK1ZIq24EuO0Jyr0y0JISkONxyvYiDlM2HwE8OxplLCXCUzA5JfluHN8wpR/XZpMl1TyuhNAkfWVWj2I1JF21AMZfEryrV4hKlJLOXq1vVoNwvGl0qXTlQkv7qTfvBcW8itJIKXNUiYrMvMpQGb0JbqAGs2tngjG4pgtEtBS5qVX3861CriBJ0hJAWKlIchy7qLMXJqXuGsaQdxFSGzOSul3pCPlGUaQtnYoSQVlRWo71BoWFdunSJguKlaaAAuA+gevreKVys5UlRIDpYNU6X0jibh8jZRRL0/a2MNUXzyb3crgEw84hRarPle59OkFAOE81Dp6/dC2YcqnqC70LQUjEKUXHKz1HVuo19Hiko9yd9i4pIUEg0d3O3pHuNzZWQQa1rby37wQFgoJDqyguQKuzm97fOEuIEtk5MzsMxehPQd4EI2wSwimtUqLgWYsKfODcPjphCUhgQPeNTeweAgcxYlutm+yOJRrS4PwizimIm0NpUslykX13I3u5ghEwoNGLX2ftvACZ5yKAo+mpJ2PWLnJNTmNGD7/aIi0NkMmYvOFEsFBixZ9iAbsekNeHKQpTLypUoOA7MzMPt3gHC8MVl8UgKINvsewOx8oV4wqSpyS5qPw7d4TapYRRNrIz4/gsjHM4JtR9KuPeFNaiKuGSQjmJFSwGu7/npAJxq1tnOZgyfh5ece4WcolLaP0PWusNTSo1puzUKkKehLac34xIUiakUr6mJEto+9Ewc5ORjdqVZr9fjCzHNQpJDZvn8Islrs1Y5xAqGYEF6sNt4eKphVUEqWQyMzBCa6swJVQauo0ir/SBGUIIZq8gd3Nah7RQrFTDQqRVwWEsEvQuQHMcCSal033htvkfdYzlcRzApmqVlYMyRcF9GpFZYLSU51oUGLirWUGHrAKZZe4+P3R4pCrZqNuW/GMooEtTGDtsqm8ooM0a9Yvw+Ffv5/dFKZFVPp3+6GVE3J0iKNXBakdpl+7WkcT5lbUA3jtCxby+Ib5wadCdSF8nqk81I5mzRv0jibNdVmrvF4lgAKJZxbKT0gVXI3UjLg6wUzlmWBIYE9SH+Abzg+fNDFKFJKaKfLUkBj9vrCxUt6BZctTKfyKwTLkJCKrN/wBgH45oVpDxlkCxRBsGgzD4p08xNgzAUb83ioy0C5U3YfC8VzFAGgP94fYIarwTlPNkxU4KUkh2ACS7VagNLFoslpGVf9n0qD844lJRYor+8p/Snzi2WkgE2dxqbbuYz4Mp5oIn4shKUglgzPUfz7weMYiZJzZSJgYBrORXtR6Gh84XrkoLEAAgEkBR5iLEEuDuRQiDOG4PMS3MmgSohiNTQ1et4SVJWPe50i84QqCSCEquA3nWtH84ExcrKnPR1WCXv1FRWHOLw2VKaOaEVZmOphYJKJYac1DUjWJRkPK+BVPRmrY5QNwovW9Q0CTp+UsEsR3c736Q+xU2WpDSwepYMRq3yhMmVmJLbX+EXhK+TmlaYyw6xNkTUmgALZdCObuQYq4bggUFRAOrvUU2gDDYgpE1Opt2o/w+cF4NI8TLzJBDdHvT87xnFpMdOzlGGC6DKAdNuzlx2gNUvIbsQTYHMdDXaHSZqCfDShl9xzHQvVj2NdoDxspSVBS9OUnUE6kMHBDi0aMnY04Ui3B8NZKczsoEuBqwNSx3bzgiSEplkpDLf6zBxRm61t+Md8KxxWnIpgQHAUAymDUcUUzNZ4uxuMcjw0Ozgg1TdyK6dB0aJtybpgpKNgmC4r4T53KS7p+dLNAZlqnqVMIypGmpFPnvrFw4cxc1O2g279zDGUkkkABiKtr16fhDWo5QmXhgOJwbhKso1AFnH3iK1zJYdnJJGwpqCDDTiUkOHCiaa9nigST46QDf7q3+cBSwFqnRSnAyyHzGtbj748hsUo/Z/wAX4xIG5j7UZyUtvWIpeYvWn59BGlX7MeLEMMIR/wBaR/FjqV7MuLC+EP8A3ZH8WLdN8kY6qT5M/LxCcrKe1mLXLmgq4pWBpU/KRSjvGwT7NuKf/T9Zsj+JFcz2bcVJpgy3/wCsj+JAUH4G6/5Rl14kEbkDrUvUl/zWK0YnL3ZnGjho2Ev2a8UeuE/8sj+JHqvZzxW36J/5MP8AxI2x+AdbHJkJmJZsoppUlt/X7I4OIdC6kEsO9fgPujXD2acVcf7IR/1cP/Ejyb7NuLEAfohb/wDWR/FgqD8CvUxVmKxMtTmmzvRosUivxjYH2bcWLvg1V/50j+LHKvZnxb/6hB0/W4f+LD1LwRdeTHrSc1IsQtSkpT+yS3nGuV7NOKt/uaj18aR/Fi7C+zriyCCMIe3iyP4sBxlXA0JJPkx4lqSQbjXbaGAmBSQ/1aCgtpr8Y1SvZ7xMiuFNbjxZFP8AyRD7POJN/upfV5sn+JEnGT7F+ovKMViQbgW1Nt+zU+cUSJC1qsa2+3yjdq9nnEn/AN0LH/myf4kWyPZxjxU4VTiw8WSw1/4kFKSXArlGT5MJPwiyeVJ0qAWf1a+sXIle4hQ8uu943CvoBxJ3GGI6eLJ/iRTL9nHEfEznDE3vMk1f+31jVKuGC43dmKx3DVqDpv5A/OkOsBipkmS6lvQJZVj8HMaWb9A+JEMMMQ//ADJP8SA5ns54moB8MSRYmbJI9PEhds5Kmv0O5wTtMVSeLy1OFJCT2JFm7iOfClTFGxI0FQdiO8Hq9mnFU+7h/LxJPmWz/B2gzC+zfiIJz4Yl2/8Alld2P6zevpaA9FrKTGjrru0ZeUqWMwTUVNqJZ8zDUWF/eMC8QWUzAUjNQgudRpUEU7bxs1+zjiAVy4VQSGZpsnvrM0L+seI9mOPAbwlnZ5kkndvfAZ94Kg07p/BnqxaptfJ80PvO7UqC1ATUW87RfOBpQlILBg1ekb1Psqx5IKpJolmzyS76n9Zfr0gyX7LsYE5TKWoWrMk22oqkVbfh/BNOPlfJiMHNXyl9g7OXJp9zDURTjVTZwCaFTtRmu/lp2YRv5XsyxiXH6O/UzJZ+BXSCpfs8xgvIfYZ5X+aJ1JO1H9FOpFqm18mHXwsy5QK1Bgwom3k/52jvETVJymUQo2IUg1N3BLNQVjZzvoFji6f0dWVQZxMkslmNjMerbQFxT2f8TSR4WHVMNa+LhwkXDZSoE0O8LGM28r9GlLTSu/2YifiMRnHu0LADKftjQYZIIJd3b07aRafZ5xlSk/7IJbfWE2R8WmEmHOA+hXE6hWEKEpon9bIOYW0mUMPqacqwhNHUheX8mW4kuaFoMpIKfrUFA7eWsBYqcoLYTFJAApYBR+O0bGZ9B+JVH6Cs194TcPXahmuNIAX7OOK5iThc3/Vk9v8AiaCBHTl4DPUi+H+xOhQYPkJatdYkNlez3jL0wo/70n/PEg9KXgXqx8n6LiRIkdxwEiRIkYxIkSJGMSJEiRjEiRIkYxIkSJGMSJEiRjEiRIkYxIkSJGMSJEiRjEiRIkYxIkSJGMSJEiRjEiRIkYxIkSJGMSJEiRjEiRIkYxIkSJGM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3556" name="AutoShape 4" descr="data:image/jpeg;base64,/9j/4AAQSkZJRgABAQAAAQABAAD/2wCEAAkGBxMTEhUTExQWFhUXGRwbGRgYGBsgGhocHx4aGhsfIBwfHyggGBwlHhofITEhJSkrLi4uHx8zODMsNygtLiwBCgoKDg0OGxAQGy8mICQ0LDUvLC8sNDQsLCwsLCwsLCwsNCw0LCwsLCw0LCwsLCw0LCwsLCwsLCwsLCwsLCwsLP/AABEIALgBEgMBIgACEQEDEQH/xAAcAAACAwEBAQEAAAAAAAAAAAAEBQADBgIBBwj/xABIEAABAgQEBAMEBgYGCgMAAAABAhEAAyExBBJBUQUiYXETgZEHMqGxBkLB0eHwFCNSctPxM2KCkqLSFRckNFNjg5OjskNUc//EABkBAAMBAQEAAAAAAAAAAAAAAAECAwAEBf/EACwRAAICAQMDAwQCAgMAAAAAAAABAhEhAxIxE0FRFCKRBDJhoXHwsfGBwdH/2gAMAwEAAhEDEQA/APuMSPiGH9s+KV/8Egf3/wDNFk32w4sBxIkEf2/81usS60SnSkfa4kfEMD7acStYT4EgPQHn/wA0MJ3tbnhQSJUouHoFH5LYWPpGetFYCtGTPr8SPkB9qWNYkYeQwDuc/pQn5xyPazim/oZL/wBuv+KB14B9PM+wxI+O/wCtjFu3gSP8f+aIv2sYsIUrwJDpFU87m1RzVF/SN14Gf0812PsUSPjmH9rmKUoj9Hkt+8pxqHq1o5me1vGCgwsrNmZufz1pp3hurEVacnwfZYkfHZftcxFly8OlVac7BqXKoKl+1SdR0SCehV880K9eCHX082fWIkfHeI+1zES5mXwZJSA6jzuKsG5q/CLf9auJesmSO+br/W6RuvA3ptQ+uxI+VD2nYl/6GV097/NHWM9p09MjxEyZZUmqxzME2BHNeo+MD1GmN6TU8H1OJHw2b7bMULYeS3XOKHzhn9H/AGncRxSuXCSRLBYrdbdhWp1uw1IhnrRStienndH1+JHz3iHtEMpA/o1TNQApknQPmc9xTZ44wftAmrJTkl5mowUezuQRt3iXrNKr/wChl9NqP/Z9FiR8fHtbxOYIMiVmBIUOehDjQlg4ub0i6b7VpwBKZUotc8wD6gc1e46Q/qIB9LqH1qJHxce2LEFwJMkkW9+vT3rxxhPbLilzkyjhpIdyTmUWA6PDdaInQmfa4kfH/wDW5iHI8CSG1JW1Sw11jxXtfnAVkyiXIDZmpqeag1hfUQG9Lqf1n2GJHyaV7VJ5IBlyQTb3yH2NbjWDeH+0PEzFJSZUkO5NVUTobvtcdngP6rTQfSavj9n0yJHzfiXtEmy8wTLl5hYKChmo9Dmv+MKV+1bFBYHgyCm5Lre7b9DGX1Wm+Del1Kuj69Ej57gfp7NnoPhIleKDVCszK6IUSAVdPQwCv2i4oUMqU4cEELDHYgqoYy+q0zL6XUZ9QiR8lm+1LEpIHgyiTVkhRoL/AF+0DTPa5iQW8GSKahf2KMN14Af02oj7HEj47/rcxH/Ckf4/80SN14A9PM+W4XDHMORSu1o7xyCBnWWNg1he1Y1MrC5AlSmFuY3r87wsxOVOZCmYWd3qx8h0jgWrbO1adAfAilLES+bQK+tS7/nSGOK4iEBLo5nKcwAYknQNWmt4MwnFHowcClLAaN59dYYHGBZCJicyEjMyk1DioGhBfS0JKbu2iqgtuBbKnhUlQfM4N9GBp1Y9YGw+HCrkp5SQQHfyegpVrR5NmBM5ElSSlIUTmSeXKolQcVf3tIYJ4UUsUkKDOFJc6VpcRngWLsRyZq0LRmGpf02r/MxRhuIIU6fdGYEUcDSpfWh8zGmxnDVTpWbwxmAINnBtvuB6wlR9F1pBVQijIUWzMxqSftikJQayTm5JqgHEcNIUGUHfKQLu9zqz0jzBzlBUxgSAqrNuW6tDv/RypeUFC6mprRJILE6s/qIz2KwMySQp3C9T3F9ukUUtyojxKxpImFZCWUTym6RV3PW3WCJkxKSlJSyr1FBUtXUFov4RigpAdKSQkA1ANGY10NPjF/E56EqGeUf3gR2FdL2tEm80dMXixPxFKSvnWyQhwcrlKq5fIn5QSMOVAcwAve1C9PsgbjRks4K0iYp9DlKbirZkDNpDn/RPhyysPMcCqS6TZqaVe9ozeEbuBqkq94so6EWPUEaGO5+JCpExKjkoKAe8RUX17GwhvhMOfDAKMynN1ADoXigcGKqzFZJKTmUoe8GslINydKWeJqa7lW8Cf6OfR79IBM4FMoKFjWYqrIQGuWZ3YRqOM4oSUplIHhJCapSTatGFCTQ17wMeKFE5Kkp8NCUshBbIlNWJTVlFL6g26wV9IuEGahM5FC2YIUQH5b1Io2vQxOcnKS3cBjXKM8nFBX9I3hEAMKKPUkWYi/pHquPiUChCQlOb3ZaWSSLFShUt5wiRhVzFpzmiqq/Oz2jrEKmp5UrUkAs1Sk6jl+94t048AkEeKFrUsoQ66klmpSh0YNV3eOkJyrQk5skwOXQRlO48zeEeFWpJIqHJYtY1tqHhhhkqStKgp2NQ7lR++KOFAhO8Fk7BqSpxlUK1SdXe7VJGkEfRzBgzpqjmZCQl8uqqns2WBP0yZNmZZTZjmPawL6AffGj+icrJJUujla81SQCAGDa6esJqNxg7BJKUkkJuM4FSZhCAVApCxQ+8kFJoNgx84WYcslRAZhq77lvPdo2nGMP4iUlBKFhQyqBd3DkGlmD+UZmdgJqFMopBKiHUGQQoDmdPyjaeomsmkqAP0hmOYBQOxysdhvR+tYMwvFZ2dBBUkn3STdi1jeoMAqwMyWkrKcwztmTVBIOkMEICwpZAJJADM4J1G2znaKyURI6rWP0bSXxlExJRPSklNFKBBD/uuWHUEgbCMzxdMtBWiXZwwPuvS3QD0MKMUcrUIDliSHBADaR1JlqXlcZlOnlAqqve7V27XiMdJRd2PHV3XSGn0aM2bOCZYoA6jV06s/WNHxYCcoyZkwS8SKS5qSWU1WV+0AXDnWOuFJ/R5Cwgfri5WSRmBNWBsTGJxS1qmmpNS24Lu7edbwi987WKHrFMqxU6eicpE50rQGdj+84UAAxZ32j0zcszmroOv5LQ5mJOLkJlmk4A5FHW7ptbbaMZ+krSrJMBzAtW4L1fesdmnU1XdHJqJ6csmiOHB1Eex2fzUfdEiR0UjSLwgUGUWABv9WhrC/Fy5azckvcMzXL+R2hmiajmSqod3JoOjfzjtKQkEoRRncmrvrsI5FJoLT7C1OGDggJdNsoahGzsYOkHIFsApwwFAEjUfbAAnKvlKQSnt+Bi7AYihLZuYsEVNAzlutIaVgSwAI4YpalKUklYcJJJqRSjXDfZD3hMrKkqtMDoCV1DkBzq9KxUhKkrzJlEOGBUr8KB2hhj5eWWFUDHMeoICS+9oWU28BUKCsNORlSAKpHNoDepBhTiZiphEsBNDYdWo+hP2wcrFBRSRZgAA7GmrXgSTjxmopuU1ATXQF7vUfCBEFMd45GZAlqDhLPWu5qKt9kKeMYRMxQQrL0cU0pFUnipzJUVhQNwR7q+b7ANr+jHi0pCZblRJoQwoaaE9x6RknF0BtcmSwvCZspZBSASnKhRNy4Y+m8WZcUxCkhT2zBPzB6w4RjZk1aQEJA/rJJOWlXFReDk4YplpKgo5qOA53vo4ofKKPUfcZQ2qjOYngWImSkEoTyklLgBRGoLWTp+auuF8PObNmSACAaU6/8ArQ9Y0MuW9Ve6yQAQ71/P5aO/CHMRUE/GlaCJS1nVGSQuxGH5DlSCo9bBRr23gfCYzDzVmSRnRLtmZlLIOYlxRgaaWizjmPTJl0UM6iyEsSTuAmlfSM7Ili3MSotsXLkNoHJftvAim1bG5NJjcCiT+tVLdI5gNAoV3qLMK+cZ/ivEROAWtWZCQcyhQEMHCSCKD4sekFcdx4EoSwotUqJs2rW0DC1TSB/GmqlJl0yqFEDRLPTQOWHR3gwTw2FqlYtxfAJuXxZXOhwztzPZlWV2LQApSlLKFJUnmqCHNOmlmDw24PjVD9TUJSMySTyirkJF+z7GGMyWldFpAalCLalOqDVr1ij1HF1IMIuSMjNkKU0pHNNZJ5FMEMX5jpQsw33hjK+jpUxnTAEE5sksZUjQVvpDhIkYcCXLGYG1K+fXd45SVfXAY+Z/PaA9aT+3H+R3GEfuOsJw+TLJyJQlN+U17E3MV48nmShIQCc2gqblhSt4Dx85JZyEJcZgabj01gZc4kkJSpQTSiaDb+UCMJPLZOWpb9sRvheKZUZSEmzskW7EMd94Ow/FpYBIGZKgzFqfCtIQSJC/rS1D3gSSAxFDc084oxSCAzlBI5SRT1ttGelGWAxnNO3E00/g8qcElIGd3KkqKagag0bvGex/BShRLEpdyoDnAZ/dFCOzdouwnHFoZKw7eh7QywfH0zHlqAykUP1kq6bjoYRLV035Q9aWrxhmZ/QFzmQnKRRXiOCDSrC5IH1fiIf4TAyJCCqUoqUCylH65Le7tVgQPjHHGeEqS5w6lFCgCoN8Xeiqff0p4vi0CWhCaJQCTUso2/sqY21fyNlPelT/AL+SMtJweSk4xYUVpIqWIf3te32wenCSpy8xaWBVRNyQLNUkj8teMsueFAkM7k9iT2oYY4HHgKHarWbeHcGuDdSMvteQzjfE5LIRJTlysQo+8Qx9HO21XhRx3BInrRikkO48Ubke6fWhgji3CP1hmIJOdmTsWq2uUx0rB+ArOovLWQFDQE6vvSGhUacXkSa3LJWVy+sex0vCrcsxD0O8SGteTWP50nOg0arZiQO1ImFQUygTNGUj6ocmtKn7oPMgISoUq7/b5woyZWSFOhVU/nQxxxyikpUdY6dKBShA8RZa7sm9WNPhFszGJl8oSxNAw320H4wGo5FZyASln6h/jSGy0J8QTGB6dOggukLbfJ1h86kvsbXoL+sXYkDwsyr0Zw/aJg82fMAQk8oQ4vZ7XpeDAoqQA2lHOxGUmJt5D2OMCgSkAJSSxJr606GFXFcJ4iArKAs3axrtvasN5qFEKFwxoo1I12zNaMwMcvMFJBUhfvJylw1GZ6XhoKTygScbpleKwCggoSrmISQKuk0NSLa/CHicEtWHAQsUAKwxFQADcGzGAhh1JWpVEuqlL9G02bQw4wk3kAKiy1hNiwCrOfg3eHlJ4HlpxUcBWF4eEgB8qnCipNnJFGqagxZLmgLEsE0URmpYks+oq0dzZJUCWUC7pYba17ejQOMMszJa1qoA5QmzqLVLuWZ/WJWnliKy/iuGP6vLMUmrM/bm8oMmS6sTQAEka3f7DC3j0wgS8gdQJAFa0qewu3a8NMQpGVKvefK5BozZqW0t3hWrihnhJmWSuWMQZ04FXhkBKTuSwU47mnaK+IIkzf1iFTJMxJBBZJFaBzqHH1haOZXDVKC1KzDOpSspGZ9A21tfWEvG+KplyyApLlQCgm47ggG3ltF4q3UReMsTzceV1mOrKfq0Qf2Sdga0G5hrw4FBITmCyC3NobAaMBCrh+IcmYkVWt6nlKQ1GOo3/rCG/EMShEvKQkOXe1Py9gO8dE+dqQIrcrbFWHw6502VIUopP7aS6paQXqAWFbH920bbiiUyeVM1ClKAGV61p2/CMz9H8ItKFz1JBE7mIf3RdIc7710i0JB5lAEuyTbarxLVqcq7L/I+munDd3YbLShLJLlR94gV6V1irHY0pdISc1Pjtv5wNLmZcy1OEpIClAF92oX/AD3g7jSluhaJeQOcxCg3LdyHCaerkPSFUc5NGuZAqeDrQjPNQKiilKzKKm2JDAPQfhA+EkzJuJQnMQhwpQJagGYvpS3nHGF4lMmKdVEr5Q9swJKS2oPuv/WhtwuVSYskglIlgECjl1jowTpFG3G7NGalG0c8Tai1klCwWGYOGNczHlsDAvDsOrEKORiEperAbAO2wO9oLx5K5MyW5TXNLoAAR7wL1LpFt3hMrF+Dh00bOSoqSdiwHar+ZhYrGORt7SKuJ8NmylEsUh7E0rto0USJ6CqgyqAL17NRoMlfSbMsUzJdlAkFxroPVo5xPD5eISuYhpS0OaE5WH2/uxZWsTIycZZXIfgeNTEKyqUWoCL+vqIL+mEgqlhaEulNSnpbTUGtt2jM8NxniJAZ1gOX1bpR41/C+KispbH5EdaX0iGpHZJSS45Kaeo5rbJ5MB41SAsEk/VNNCCDYD40gzwsyXzFx6nX7Yq+knDxh5xSk8oLoDXSq/8AdP5rHUjiDLrRJTWl9qR2PMU4nJGKhJ2ajgWJSUVAKkjXsMvkNoz3HeIzJs5ppOQUSKMCBdhFHCOKL/SCVh0qo4swoA+jD0jRTsEGKjygkuA166/cIlt2SyU3KViZHG2AD2paJDQSJOw+MeQLj4Gs0yMSSglSBYC5PT7oCQglCkhOUVdROx+EDSeIrTQAEE1JbQ3HLSLpvESU8wIAVbld+pbeOba0VUHIpkiyhalQ/Uv6CGOHQD+8woH9ezQvwWJWzJQeUXcMl6C4qdBreCsBxAJcqScytaUFWsLaRpJhjptukhph0F2egLHeo8mHWGqEkoUkMCWYvGYPEphUSgOCGLtfQBxzEtYVg1HG5qEMXUpgWGWtW2cFwRVrQjgw9OV1Q4n8MWtNDUPXyqb9Yz2K4KqWQsOWSSAos6qWIt0eCZHGZqw6XTbNVLVcAVSWJL9YsxXE1milVAJBJS3ulqhNnGrwYqUcA6ct2UTBySUqXMTzMQE1Db/vOWLmPU4KcklRSCfqlNgW1Gn3xRxPjc9ISoMl3cKSk1DMRyg1eA0fSzFJF5bfuaeUOoyY3R1KwPsPiJigkF3q+zCny1gPi2DxIU8qblSGYDtV6a3cxnsN9I8UZiVFSAEg2QBQ6ddIJkcTmTimWVPnOUWAAcAlmJLA7/bA6TTs21xWTS8YwyhIQlZzzQQ1Kb1OjW6xMRiFHDpUkFxKS5YAEm9OwhBjcVMbnYuAAo1qAlTKTkDGruDYxenHzJiPDSQAQlKiSnqAGCDUs9tDu8bZgVxltToJ/wBOzUEywUMBTMBQNZnd71vCL6WYBU1QKJIUkahsrnpdqG14t4jMnSlnNUhmqGLHrKrsxhPi+KzZikpzMCrazF6slhU7xSEGnaEknV1yd4HgqGJUyVCrGzG9LBiBFGMwOdqpAdhrTXWjPHSuKziCE6FnYsw+QBgjhmOnUdKSE1LlWpIeigHr0inuWWHZ2oaS0gJyoKjLoKhyNqDQD0izHcNMuSVXIYDoSwHk8DoxR8TLmaxypLirh+Z3DR7NnqWUSQopKr1Og+FAbRBJ2NqNNpCvDT/1S0h3mAjm0VVj0OnnBcviI8FpiFA+6og35ddW+XlA3F1Jl5ZaZktbUfK9aH33JsLgX9YtxGK/o15CnOFKIUQA9PUXY7PFmsATti0mUCy1ACpSlIL5hSpatCSPwhoeJolgZiMxLlNQQSGqWbMGdq3MLcRLCEGZMkgqJZALhIAbm6k2D/ZAipeYOqWpSTZytwWIdwLQ7ipci2+w84h9IJSpZyglQBAKVMxY6Zdu0U4fwZ8rJmYhISRUFBS4JaudFWzB21GsJsNw/IFMM9Q5BPlQfbFK8WfEzJzJKXKahwrVtNz1qDG6ceIgc3Gm/g7xnCjKfIQovoQRZr9yzUg2ZO8KQmWCkqUSToGGnmYPm4pKwmYC/iB2FMqhRYfYGofQjrA5RICiqalS2HKkUAtVxpG3N/cBuN2jO4PE5Zmeo0PY3jU4hSAyk6EF3qxp26wlnLkzVZZcsoc3JKnPoGHSLlzQwS1g3pSGmtzTJbqyOPpehU3DpnAH9WSDQnlJAV99IyEpSnQpaWCgQw6OCW/OsbCd+uw7ylDPZSFk5WtQAGEeFwSkMGCqUa5LVv1rG0nthQ2rmdi/E4YoBy0SdHZwRpGkCjMweYGrOQXZ6AvXd/hGfxOKLkKzJDChT0t8BvDX6OkqkKSSyc5DMKC94ad7bZNff+BOnCFhzfA/fEh2ZkoU8Y+oiRt8g7IhRnEWD0rT8Y4mzi/MQHrcUetQ8H4nL4OV6s9Hu2gZhXV7QDjkZVhrcpO9Uho54tM9JfjAxknIHCgdaqSKsRu1iaERaMUDU5Aq5GdBLm7mnQMzCEq5jh9ngcTVFIY7fMesbp2Or3bjQIxJlLK05eZj76aEAilSKgl3EVS57qJUUB7PMRapNyHqSfOFU3FENQtqflFZxFPdsSH+UFaY+5KV2jQS+IeECQZaqg0mocUINHLhjAOM4j4qgk0s9dHzFyGd3OkLgQUlrH828o8QoFVug6ttBUEsgxu3Wsj7jHEM6AVKdYV9UFsuVnJNySBaK8H4UxGQFKJtAM5HMCWZLihDigIfrormTGBHSDvo3KSqYQosyKDUsoWGpGwcxoxSRPX9un/H/p1iuGBAkzE5kBUoFSSFKK1uRyjZiCS9NoAweaUUOMpzFs1i4Sb69rh4ffSKcJHh5FhM1Vhl+qCQ5QeQMXqBXctGZ4pxCbMyFTFKbBKWAe9u0NFWc0JTl/A8n8SBGUlCQK0CjzNVyxenaOpfEAjmE1DUorxWNjYJvShB3hJOxCU8od3vboGgefxBJFmLihb1hVpX2OpzjFbN3/GBtPxhWtphCiQpSWSoO+ozcxLk94Tz5aipklheqHPq9aixtDng+KWk0WQplMSSQAfeozN/PusnIUqYtgo8pLAUAcMb+6z6xSC8HDqzcfbLgvlSQRVSiAanKPKubeD8Pi1pLJyFDsKUo4oxbe4PwEI04hUugNHq9ndoaYPEJWSVFIJdtrAhgSzOS7VtaElEupK05ZGPAcL4kxSSKAMGGgtr1EWfSIGQ+RLqEuijsS29PKB+HzudYlsEqcAvUuE6vUBoMxvE+cEhwxB1DXNi3SlYjnfZKful/JhFEL5ytKaijUdtrQ1ThyJcpROYfVT6v0FAHfeGM7FYJGZaZKiSSwUQwOtLR6rG5pCSsJAKuVqEOCex0pF5Tb7CxhRdiA+HASR7pqXfMCSQ/f7ITZzODKJ5QMwFHJFXqx7CDlrBkZFs4FwBehA6O7v3heieAnKfeJDKrlNddld9vMiK8GToOncOYFy7b1DdRmr+EKcTg9QcxIZIAbrazQ2TxMqfPU+6OWuv7N6i8K5C1F0l3USAK0LizfCDDd3NqSSSo64co+CzNVYBVpRHpWIymZVENuWLbGz3jwujLL5TlfM1netfhHc3HrlpBIzpzZVINv2gT5Qzy8CLCBPDUVBIo6gwFcwcfd8TDdcshSsp5cy//aF36SM2ZCEpFauonyfSDZpIQlRpQm29TAleBZHOBw6kqKgSG1BqYuVjBnSo5RQuAG3Z219NY8w83/ZytQBbfU1AjOqWEqUb1Fa3Ar84MY7h5DXHY5DtTzIrB/CU/qZrADmBoNwdPKMzKQFGup1b+f8AONRw4ZUL0sVFzcj8TGnGlSFRkZmFmkksKnYx7Gv8aX+2n+6n7o9h+s/AvTR0pSilzoKfnTzgAYlc0A5WIGV92cD5QSnErSksEqSE2OYPrVjzARZw7CIOWad2Es2UajRjqD59IgqXJ6G6WL4OMRJlzZQMpYRMS/Ish1i7AsAtV9i1IWeOwPQV2elPjGgQhEoLIZSlAhgEhNKt97xXwj6PJmIXMmqIdykIDJAcbpLD0gxmks8G3OGATg8gTgvNMyqSORNHUSCwAfcNR4KlcKaSVzFqJCiOW4b+oSMxsWFo44mk4OYlMiYcxGYpUEkAOQC4AqWagcCKkcbBQ6FEZgXDc1tVAUINrwXueY8EFC8yyeJ4IuYeTNkds9ATRzyipI607R1xzGKEzIkJyJAAq7ChqQWJpXZ/OFkzFKmZRNWrKeYgWdmtZ6BzA0ycMtjnz1FMuUAW1Jf4Qyi7yPSjQwmTABehOusD+E6kuxAqx+3yjvFS05QyiqiSXSxSTcdWdniuYwUmodi9fKCjolK+RzhOJomBMickTQ7IKj+sQdGUXp0L38oGOCd0pSM6aEO2YU8nHxd9IDly3AmAskuHdw4ZweurbVi/CcUAlqkrooKosB1N9UBQqGI7QtPscze33INHDVLfOCGohlAKcXI1pq8B4/gynACSpAQFE0DCj6nMRWz7wRJ4xnSfEIQrRSXqWbmr0FmEXyuNpShpYzWdwS6QCCwBtzOxDRouaZLVjvz3F2Gx5SAb9DZQ1BrUER5MxeXOpCMhOYPslxQO945xeHUgFwUkaFr6Bw4jlXDVKSMiitSr2DerPbfaGtDShupy5oCxWKIUCwOrfn8iPPHsrMwYdnYO3WCOL4AIDpzHLRbij0t+Pyijhs8AAkhJFiQHIY0BNBWujw6SqwdSmNeF4nnP1nLDzCrbQxxaVKLJQxZNSLEVNt7ecL8JOQVkBneqkgDfLbletWpDtGCSqq1LPLcaHtYd4550mGVy9wkTwpa0+IwAJIKXsKDbS/lFWNQTKKylQSlVTonKGA6u47NGjROlooASObMXfRn2goYRCpScwSpN6h6VegqRA6j7h2rsZzhqwsBAZSs21G+reotFvEJclkpUClw7Iq7m6hSzaH0jjEuUshPhJNE0FNtLs/rC3FzkA5lKUCGCeUkMNRXWGStiSdsImCWgnMskAUIzZizXodNzHqsOnKZktJS9bkF302fpERipJQXKqGjAVB0YnSCcOc0tUkEpK6JJ3FbaOxHnBthce4mkyibjL3/NBpHgxQMzKoMlXLd3ULKNtaRysHxVZk2u5ZrE81dzaKJhQQojnVQZahIP/sr1EWRF12C0IzTAmgrlIOrGtQPLzhxxPDKFM1CKjXtTSE+FckrmMpRPNppRm2bv3jQY6akoCi9GLmr6BzEp8oMPe7FXGMSlEpMrK5cA7UqqEs6c6ybA1fX8axbxCcJ0wmhSOUEb3JEdYnCgKFRlSGLdAPy8VilFfkEnbsEUkhmoQXFa979Wh/MnNLIBGYsSNu+1xCTCyRNmPf7APlGg/SpbsvQXIcdoGoaInMs7q+H3RI0aV4Vrp/vmPITc/A1IvRhXlpINQBRg1TTqfzeC8XipScIMi+YFiguCVEuTf6pBrUWhDMxcwJSEG4o1wemqfKKsVLVlQnRj8y/ziSh5O1ptJMYp4n48xMsJS6mTnD1JvSmXWtfu0ilNLQ1UyyygLlGvpQ+XWMlwLhk1KkTkppmoHLm4cBja/lGxThl+GMqkNUOxL/EfhCam1OkTd9wXjXC0TZQytmKAUKKnvW92NtYyuJ+juIQWypUjKCVJLAPuVMXapZ7xqMTw7EIDyZyQoD3SkFJPR3KCTU6dBGbkfSPFIWvxMpLMUqSGo40bQxTTusOxN0rwdyuGTylISQyFOmoZzVw6X9YVSZyytRZK1TFFJdrm7MweD8RxcqQEZRLepyqV99O0L5CycqeVszk62oNvheKRvNlK3F+LSAkErDkFwNGZn719DAktZcBQ09YunzEkEKa4YfjrSKlTQosxNKdGrDLgeUs8jLgsxKM8uaP1MwMprpVTKsDQg/DtFs3gRzZRmC3qaMpNwasym0NOsBYNHiFCSpKX1VYCn3Ro04kKUCJuYJLE0ALcrvV3Z77wkm08EZuKdmexXAJgPKDMBSSGoz2zB6G+rdYf/RzhwlSlqmEAgVf6oAAZxQ1+cUYycg5QS5GUfq1qHKDWgPeO8OoeFOUyllAdiomoIs5IcCx7Qs3JxpiQduwvCYvxpK0AJSQSm1RbK4Io+grC3g60oUpC1lkqUXINa0rpWlWtB3IpOYBlmgUCxtQvShdiO20UcMKPFWVLSopRZbZrn3E6kU3vpCRSdoaTccni5SVz11VkKSKlgQzB3GtvSMiZQC2AUUBwCQ2pNT8I22IxBUVy0EeIzqXlsABfqwZJpWtYSHBDxhmIyJHqQLGtR07RbTdEJSd2B8MAE92IANAWs4d21jdKCFJOUaaU0DiMf4LrBYpze64oE3Ku5u1O14tTjFiaqXLchQGYFxlJsO7cv8oXUheUPHU8h2GnDMpIcMCUijNttT7IY4KYoyglJA0Ziw974WhPiVMVMSFAMHB9DsYFlYxYIUTpRO99NO0Jtse9p0EziZgUoEB7Vq3q/WAMSWJYDK2QvpsaCLsNjfEoWKQHr7w0pte0WLxwyhJl3OpHxzJJ+MUVp8E98WAqS6mACXSxDtVhWr1qLQVMKkpQpxyUBf8AtOQ7AN53j2XiSpBNiKWBIA5de8QJS3O6zuaDr03g35BuiuBbOEybMICs5IdRdwPMRaMGJRJBJL1parEfneLlLSBTTb7o8lS1LVZkkls35r2ht3wJTngmHQWD0JsPkTskep7PFmJxKggy0kk3c6VAJO3SLFrQFEZqm76aOoj3Y8wkohR+sFlyfK5HaFvuymIqkC4XDBCTbap63gPFIKyctnApQ/IUhoshKmJLmhDe8nQ+nxjyai+UULM0FSadg2Jk4LgAgFr2f5/nvAHEcIpKi4NevX7vnBi8eqW3hsTrRx2jvG8Y/SMqEpKVFVRp0b5wVuuxHTjQB4iRRj+fKJDlODp7p9H+L1j2DuRLosvwcwZAhgVU221894HbmArlBLMdMx3taA0zKAu7fCPcYpggkk0NAf6xiSjk9JOkbPC4uWiZKFMrJOrAEMmvc+ggvivHpUokCYC/7LqIrV2BFvsjKyuIJ8NmLE0ptUWuHYeUU4zjDqTMOYLSRQBIZnpUl/OIrSyZ5yOcd9JpKUgJExSq8pSR2JFS1doy2Nm5881RAJA5WUCAAAwe/neCp/GEqWJjzM7M4KLbWJPn0gHGTM6VrCCTRypVQ7VCQlmozvF4QrsTarJWqaDl5dPMiBkYh6A1J2rHuHKjcvtFciWUqBPX+bxZJA3O0MMclkJUAmhubwGmYrM5b8mLcXMcMC9XjzDc55tvz5vCrgd5dI7mOQQ4LJf8+kHSeRMsU5gdTUuDQ1Yu4fvC3w6qBZ2/No4w6ygpLZmsC/zg0R1E3g0SJwUpIcBnop6uGP8AZozHrHS5uTMpUxQTZk5L7PlG3k2sJZ03xFAlLNo70FTe9IuknOlyZaRrnCbmrB0kvCOJopoL4dKKpWcFPKr6ymIFFbMlhZm+2ApsvMFL/V0NRzP65ncxwmaHCSuUK1ZIq24EuO0Jyr0y0JISkONxyvYiDlM2HwE8OxplLCXCUzA5JfluHN8wpR/XZpMl1TyuhNAkfWVWj2I1JF21AMZfEryrV4hKlJLOXq1vVoNwvGl0qXTlQkv7qTfvBcW8itJIKXNUiYrMvMpQGb0JbqAGs2tngjG4pgtEtBS5qVX3861CriBJ0hJAWKlIchy7qLMXJqXuGsaQdxFSGzOSul3pCPlGUaQtnYoSQVlRWo71BoWFdunSJguKlaaAAuA+gevreKVys5UlRIDpYNU6X0jibh8jZRRL0/a2MNUXzyb3crgEw84hRarPle59OkFAOE81Dp6/dC2YcqnqC70LQUjEKUXHKz1HVuo19Hiko9yd9i4pIUEg0d3O3pHuNzZWQQa1rby37wQFgoJDqyguQKuzm97fOEuIEtk5MzsMxehPQd4EI2wSwimtUqLgWYsKfODcPjphCUhgQPeNTeweAgcxYlutm+yOJRrS4PwizimIm0NpUslykX13I3u5ghEwoNGLX2ftvACZ5yKAo+mpJ2PWLnJNTmNGD7/aIi0NkMmYvOFEsFBixZ9iAbsekNeHKQpTLypUoOA7MzMPt3gHC8MVl8UgKINvsewOx8oV4wqSpyS5qPw7d4TapYRRNrIz4/gsjHM4JtR9KuPeFNaiKuGSQjmJFSwGu7/npAJxq1tnOZgyfh5ece4WcolLaP0PWusNTSo1puzUKkKehLac34xIUiakUr6mJEto+9Ewc5ORjdqVZr9fjCzHNQpJDZvn8Islrs1Y5xAqGYEF6sNt4eKphVUEqWQyMzBCa6swJVQauo0ir/SBGUIIZq8gd3Nah7RQrFTDQqRVwWEsEvQuQHMcCSal033htvkfdYzlcRzApmqVlYMyRcF9GpFZYLSU51oUGLirWUGHrAKZZe4+P3R4pCrZqNuW/GMooEtTGDtsqm8ooM0a9Yvw+Ffv5/dFKZFVPp3+6GVE3J0iKNXBakdpl+7WkcT5lbUA3jtCxby+Ib5wadCdSF8nqk81I5mzRv0jibNdVmrvF4lgAKJZxbKT0gVXI3UjLg6wUzlmWBIYE9SH+Abzg+fNDFKFJKaKfLUkBj9vrCxUt6BZctTKfyKwTLkJCKrN/wBgH45oVpDxlkCxRBsGgzD4p08xNgzAUb83ioy0C5U3YfC8VzFAGgP94fYIarwTlPNkxU4KUkh2ACS7VagNLFoslpGVf9n0qD844lJRYor+8p/Snzi2WkgE2dxqbbuYz4Mp5oIn4shKUglgzPUfz7weMYiZJzZSJgYBrORXtR6Gh84XrkoLEAAgEkBR5iLEEuDuRQiDOG4PMS3MmgSohiNTQ1et4SVJWPe50i84QqCSCEquA3nWtH84ExcrKnPR1WCXv1FRWHOLw2VKaOaEVZmOphYJKJYac1DUjWJRkPK+BVPRmrY5QNwovW9Q0CTp+UsEsR3c736Q+xU2WpDSwepYMRq3yhMmVmJLbX+EXhK+TmlaYyw6xNkTUmgALZdCObuQYq4bggUFRAOrvUU2gDDYgpE1Opt2o/w+cF4NI8TLzJBDdHvT87xnFpMdOzlGGC6DKAdNuzlx2gNUvIbsQTYHMdDXaHSZqCfDShl9xzHQvVj2NdoDxspSVBS9OUnUE6kMHBDi0aMnY04Ui3B8NZKczsoEuBqwNSx3bzgiSEplkpDLf6zBxRm61t+Md8KxxWnIpgQHAUAymDUcUUzNZ4uxuMcjw0Ozgg1TdyK6dB0aJtybpgpKNgmC4r4T53KS7p+dLNAZlqnqVMIypGmpFPnvrFw4cxc1O2g279zDGUkkkABiKtr16fhDWo5QmXhgOJwbhKso1AFnH3iK1zJYdnJJGwpqCDDTiUkOHCiaa9nigST46QDf7q3+cBSwFqnRSnAyyHzGtbj748hsUo/Z/wAX4xIG5j7UZyUtvWIpeYvWn59BGlX7MeLEMMIR/wBaR/FjqV7MuLC+EP8A3ZH8WLdN8kY6qT5M/LxCcrKe1mLXLmgq4pWBpU/KRSjvGwT7NuKf/T9Zsj+JFcz2bcVJpgy3/wCsj+JAUH4G6/5Rl14kEbkDrUvUl/zWK0YnL3ZnGjho2Ev2a8UeuE/8sj+JHqvZzxW36J/5MP8AxI2x+AdbHJkJmJZsoppUlt/X7I4OIdC6kEsO9fgPujXD2acVcf7IR/1cP/Ejyb7NuLEAfohb/wDWR/FgqD8CvUxVmKxMtTmmzvRosUivxjYH2bcWLvg1V/50j+LHKvZnxb/6hB0/W4f+LD1LwRdeTHrSc1IsQtSkpT+yS3nGuV7NOKt/uaj18aR/Fi7C+zriyCCMIe3iyP4sBxlXA0JJPkx4lqSQbjXbaGAmBSQ/1aCgtpr8Y1SvZ7xMiuFNbjxZFP8AyRD7POJN/upfV5sn+JEnGT7F+ovKMViQbgW1Nt+zU+cUSJC1qsa2+3yjdq9nnEn/AN0LH/myf4kWyPZxjxU4VTiw8WSw1/4kFKSXArlGT5MJPwiyeVJ0qAWf1a+sXIle4hQ8uu943CvoBxJ3GGI6eLJ/iRTL9nHEfEznDE3vMk1f+31jVKuGC43dmKx3DVqDpv5A/OkOsBipkmS6lvQJZVj8HMaWb9A+JEMMMQ//ADJP8SA5ns54moB8MSRYmbJI9PEhds5Kmv0O5wTtMVSeLy1OFJCT2JFm7iOfClTFGxI0FQdiO8Hq9mnFU+7h/LxJPmWz/B2gzC+zfiIJz4Yl2/8Alld2P6zevpaA9FrKTGjrru0ZeUqWMwTUVNqJZ8zDUWF/eMC8QWUzAUjNQgudRpUEU7bxs1+zjiAVy4VQSGZpsnvrM0L+seI9mOPAbwlnZ5kkndvfAZ94Kg07p/BnqxaptfJ80PvO7UqC1ATUW87RfOBpQlILBg1ekb1Psqx5IKpJolmzyS76n9Zfr0gyX7LsYE5TKWoWrMk22oqkVbfh/BNOPlfJiMHNXyl9g7OXJp9zDURTjVTZwCaFTtRmu/lp2YRv5XsyxiXH6O/UzJZ+BXSCpfs8xgvIfYZ5X+aJ1JO1H9FOpFqm18mHXwsy5QK1Bgwom3k/52jvETVJymUQo2IUg1N3BLNQVjZzvoFji6f0dWVQZxMkslmNjMerbQFxT2f8TSR4WHVMNa+LhwkXDZSoE0O8LGM28r9GlLTSu/2YifiMRnHu0LADKftjQYZIIJd3b07aRafZ5xlSk/7IJbfWE2R8WmEmHOA+hXE6hWEKEpon9bIOYW0mUMPqacqwhNHUheX8mW4kuaFoMpIKfrUFA7eWsBYqcoLYTFJAApYBR+O0bGZ9B+JVH6Cs194TcPXahmuNIAX7OOK5iThc3/Vk9v8AiaCBHTl4DPUi+H+xOhQYPkJatdYkNlez3jL0wo/70n/PEg9KXgXqx8n6LiRIkdxwEiRIkYxIkSJGMSJEiRjEiRIkYxIkSJGMSJEiRjEiRIkYxIkSJGMSJEiRjEiRIkYxIkSJGMSJEiRjEiRIkYxIkSJGMSJEiRjEiRIkYxIkSJGM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3558" name="AutoShape 6" descr="data:image/jpeg;base64,/9j/4AAQSkZJRgABAQAAAQABAAD/2wCEAAkGBxQTEhUUEhQWFhUXFxwWGBcYFxwcFxwcGBoYGxgYHBgYHSggGRwlHBcXITEiJykrLi4uFx8zODMsNygtLisBCgoKDg0OGxAQGy8kHyQvMCwsLCwsLCwsLCw0LCwvLCwuLzQsLCw0LCwsLCwsLCwsLCwsLCwsLCwsLCwsLCwsLP/AABEIAMsA+AMBIgACEQEDEQH/xAAbAAABBQEBAAAAAAAAAAAAAAAGAQIDBAUHAP/EAFEQAAIBAgQDBQQFCAQLBgcAAAECAwARBAUSIRMxQQYiUWFxMkKBoRQjUpGxBxUzYnKCwdEkJZKyNENEU2N0orPC4fA1VHODk9IWF0VkhJTx/8QAGgEAAgMBAQAAAAAAAAAAAAAAAgMAAQQFBv/EADERAAICAQMDAgQGAAcAAAAAAAABAhEDEiExBEFRYfATInGBMqGxwdHhBRQjM0KR8f/aAAwDAQACEQMRAD8AXNeyOT4eT62SUN/mlZnPlcAEgVp4DPcuiAEGDlsOowrH43YXrcyZgcbjtgbGH/d1v3/6vWNyGqPgFB22B/R4LFn0iK/jUg7V4k+zluKPqUH4mijVXiKGw6Bts6x1xbLiPWdB/OvHMswv/gMY/wDyV/glEopr1EymgfGOzA/5HAPXED+CVA2MzL/uOHI/8f8AmlFAvTgauyaQVWXMTv8AQ8Kp85r/AIJT1/OZ/wAXg08tTn8FFEpO9KRUsrSCwwuaMe9NhEHlCW+G5ppy3M+uLw49MN0/tUV6aSrsmkFfzNmPTHxDxthV5/fSLkeYX3xmHO3XCL/Oi221eC1NRNIHnI8wvcYvDi9r2wijl8aTEYLN4xePEQSm/stEE29d6MXXnXgKqy6AyOfOAbNDg/7Rv8hVo4jNQP0WD/8AUf8AlRQRSnepZVAr9JzbnwsGf/Mf/wBtNbEZqPagwZ/8xh+K0VkbU0AGpqK0gjLJmR/ybA/GQn/hqP6NmV78DLx52JP4UXuopzdKmolAoIs3tcPg0PgEY0n5vzU88ZhV8xh97DyJorvXJ+3fahYsa6I0lwvBe9wY9hvFfYgg7giiTbLr1CTCHGTO6RZtA7p7apADb/aq6MpzC2+YJ/8Aqr/7q5b2UykxYqN0xawxk3WW2zqu7ITyVv1TXVMh7b4PFymKJyHuQgYW126r4io14KaadMX8yY088wHww0d/vNP/ADHix/8AUH/9CH+VEI5UhaoSgfOU433cf/aw8Z/AilGAzEf5bAfXC/ykrf0Dn1pVahtkowcsx+JTGfR8RJHIOFxQyRlPe02N2N6Sq5IOcKPDCf8AHf8AjXqIGrJOyx1YjMHP/eFX+xGooltQ32Rf67HryK4m/wDaQWokoZcjY8e/J6lvXjSGqLoWmvTXlABJIAG5JNgPiaGMb2rMl1waa/8ATNtEPG3WT4bVTaW7CjFydRQSYvFpGheRlRRzLGw5+fXyoXxPaaaW4wqBY7/pZQb+qptt5msiQgtxMQ7TSX7qEarfsQjl62vWpgcinmOqU8GP7C24pHgSLhB86T8WUtoL7s1LBjx75Xv4Ro9ksyaRJFlYtNHIVcm3LmpAA2BFqIhWfl2UwwAiGMJfmRza3Uk7k1d0mnmN1brgkBrxNIt69aqKFv5Uq17VSA1Cx7GmilFeqFCV416lqEEIpKUmmkVCxK8RSGlNQo9WDn/ZPC4sh54gXBB1qbMbG9ieordrxFWUcQ7fYwwZg6LhVETBdURB0zDkG25HkLjwqnl+DjwuIOIZJbRXbhWtJHJYhBKDuUv7wrtWPyeGaSKSRAzwsWQnoSLH1HlXFu3kmLgzN2kOpjYppB0tGfZj02NwOR570a3/AA8/qXa4nx+gZ9kPynCdxDi0WORjZXS+kk7AEb6Sfu3ro1cMwkK4eVsTHhSZEXVwH2aJyO64Hvp5VrdhfyjzyYlIMUA6yuFVlWzKx6W+zVqpK0VOLg/m+x161Mpa8RSi6BfD/wDbLXt/gi8/2zXqdPHbNkt72EN/3ZBb8a9RtWKb3E7MbY3M/wDxo/8AdLRRehPs5KoxmZamVb4iMC5/0Km16Hs57ayyNIkItGAw1i5I0mxcgbkenrQz5HY43sdKnlCqWYgKBck7D1v4UJY/toGuuEj4lucr3WPbwHNvw86D8zm16FmnfENtoU+8fFY05/G9EGU9lp5u9iPqYjYcMEcVh5sNkHluaC32Nawwgryv7Lkp4vFSStaV3xBO4iRbID0GldrebGrMmDEKGTHy8CP3Yoz39/tFeQ8hRvl+Xx4dNEKhF8uZ8yTuT61yT8smJBxaIp3WMFh5m5Hyq4Yre+4GTqqVQVL05Ht+UZYGIwOFjRSLanLGRvC/X7zRp2N7ZtimEU8XDkIJFr2Nv1Tuu3K/OhXJMrXAQCVohJiJACC26oDy7oBJ2PTc0QR5mONhsSFsCSjyWs2kjT7J3ChvHewqPLFypLbixfwZ05Se/IdMachqMG9PAohSH3r1qapr16hB4IpDTb15jVFkgNevUYbelZqhBGc+FO1U29eqFC0rNtUbPuB40Jdv8xYCPDLdVlBMsg5rGvMDzJ2qFpNukXMT2vgJeOBxJKgJIAYqLW2uNibnkKHe2GOf6oyGXWRqCRsy7Ad6+gjYH48qzsvwPDnWPCx8GN4SVd1LEmPmVU2JJ1W38Kt4ISysWb64xA+3Fw2sTuqsGtfytWeU3drj8zVjhFKu5JlXaMxaZGlOhiQ8UoJOw3Ie5FwOV7XrocE4dVZTdWAYHxB5HeuW9oirASQuEt3gDfmAQVPqCaL+wWJLYNCSPAKCTptsVufPf403E9SsDqceh2glaqmJwqOUcorNHcoSNwSOh6VZvTAedMMxxP8AKY+Kw+PEpckFQImA2tveMAc7Hx8b1NlaGGeLFth9ExXXwnuBIG9+JuQfyP3V2AxK1taKdJ21AGx8RflUeZ5ZFiEMcyhlO48VPRlI5EeNW345Di62luvBDlOew4iLixuNI2YN3WQ/ZYHka01kBFwQR4jcf/yuWZr2WePEpErNKrjvONn4QbdJl98E2s3rW1keIbBzCJj/AEdyQuo+y9rlh4RE7etA5xtR7hvFs5J2jXxLWzeH/VJP94leqGeRXzXCspBBw024N/eTwr1MZle7AXtlHrx2LjZiAWSReg1cNeR8bA1U7OYYzPEI1tGh1O9wLquwHk++k9CKMM2yAYrMcSvdB4ELd5dSH2l3F+ludWVyNME2HCbs+tZHtbXZQwNvIjal5ZVF0asdOl6/+CdlMvjXHTsijaFAduRLNYDw2o2oe7IwhTibDvcc38baVK/CxP30RCqhtFL0ByO5yfqNIrgnbsmTM8QBuQ4UX8lHj8a7R2iz6PCQtJIwvY6VvuzdAPjXCMDFLisQTYvJI19uhbm3oB+FNjtcmLkr2Ov4M8SGGRluVCn5bVh5iBNjsLCFlWLU2oNtG4AJYWG+5I3O1ETQSqAsTLpCgEEeA5iq2T5dJiJcPi+JGNKMGVAdV22KsDysawdN/uX2Oh1LrHS5C1bWFhTxzpkS2qS1bWYEMQWLeu1SXpLU4LVEPAU+9eFMqF0eJpSdqTSK8tQo8RSU8DakqFjCu9ZWYZNHNNHNICWj9kX2v025HetcmqeZ4+OCMySGyiwuBfnsBaoQGM7xw+mRtJDIQgMasSAhDgF3LE2sLadPPrXuz2RQQNqiKsC7Mrr4Mf0ZsbMB5+Aqr2uxseLwsiDDzl170WqO3e6MGuazUzeVYzEIvo+iMSFtmkck6bgLZQTa5J8KRk34Zoxp7KiHPJ45JZENgpZkFue3O1EP5NcOY4JUuWUS3QnqpUW9SKDMfDHrCgsqlRpPPvC5e58TtvWz2Oz1IWk4q8JDbUxYldR5Mq+6CL38wKPFtsO6taoLbdHR2NIfHa1YuJ7WYRCoMhfVy0KW/AVUftphgAqxzsei8Ig8r2u1gKaYdLCUDnyrxYAXJAHUnkPOhDEdrWIJVERF2Znkvp2vYqo5kHbesDP88Y2DSazYFVItBckaVKDdzvyJoNa4Q2GCbVhVgcWkzSYhd9Z4YPgsRIAPnfUfjQ120kaQewHwytpl93W1xpAccgNue17VYyLA8Rmd5RDG4HEswQyHyU/o/At1tbpRiMfhkUR8SIC1gutD8r70iOF69Y6eVRjpXJzvsdMPzlhjf6xoZg+9xzXQe73b6QL2pKKMyVRmuXhAoXgzkWAA5Dwr1bKdIwTncmy5hv8Atacf/axf3nqbtAt5sL+1Ifujqvlh1Zriz0WCBPv1Gp+0L/0jCg/6X+4KVl/D9huL8X3IMDMYsUL+ziBpt4SL7P3rt+6KI55QoLMQqjckmwHqTyoaz1LwPb2lGtD11J3l/CsODtGcRI/0nDs0ShWBVg8UdxszqLa2ubkdBb1pXTyuG/Yd1EGp35BbOcBPmGJnkaRRFGC6u2rTw72UovvDY7ijjIsvjwcaKUCbfp1Hcf8AWL89/A1pYVFklg4hVZ0SQBVtw5YjsbdNBJVrdN6sYZmxH0WZAUjBdZYmtbSRptbkSrLt5Gm5Y/EjpuhOLJolZWOcwAEmaLb9df50Oo0eubE4c8BNl4um4Ziw1nQdrbgavWt3NEjkOEfDxRPG0rLK3CU2VVYeG1nWquIj4smIwz/omhUgW5atQa3jyBpeLB8N2NyZ9ao0IM8lhI+khZEIvxY9mHiWiPuj7S+NEkUoYBlIKkXBHIg8iD1FBMXDmWB45LiByHJ9ogKVkVl89rr1tV7s9jEhfghgYJbvhm6A+9Ab+yQbkDwFulP5EcBWDSlqZenCqLHCvU0ClvUILTaWktUIKDSO9gSdgOZPIfHpVfHY1IY2kkOlFFyf4eZPhXLu0Ofz446I7xQeZO/qPePyFTZcjMeKeR1FWwtzH8oGDjNlZpT14YBUfvMQKyG/Klhm7rQS6fPRY/AmxoewWTRrbbWR1bfl4DpWmukX2Bv0sP40HxY+DoL/AAudW5bm7lE2X4zaAtG+7aFYxv5kKCQw9L0PdphCkxiieWR1FpmZgVA3PCGwF77kn061Qx2CAlXg/VFg2grtolVSwdSOQNiCORrIhnDmNVLI7rrk22KmzX36lr7+tTTB/MhCxzx5NEn/AGPxUTu6mFbwxSgar2UrYauY3HO/pW5l2SOJtN0WCNSS4a7sJWBUleluXpUONzCZ3WPTqjZ1UECwFzeRSAPsm9E0MZw0zyzlP0SRjTzKqfbZSNt2A60Llt9gpqns97KC5OsziWLEaIBKQ4Ztu6bHhn3Qaz84dI5QMPK7qrMTHKNQ16dJUv1WxuBVbtXGMShOHkARSyBQLJe9mIC8wTuGpcswCycIEgSX1mxIuQLG4PtbdKG0lbLjByfoZeQO0jSRqrJcBmL3ZQ17WPioHKtmHDPECGdX7xbly+zYnfb5Vp4rHCAlShjUtYS6daNflqI3Q+tD+Z4YvdlmZBvcK507m+6ndb1Sk5SvhMckory19ijjuJIxBZ9IPIXI26ALcVJlWBk1h4ZtBB2ExCC/h31JIrX7PZDgcSNDyzxz8iCwAPmjWs3P1olw35OIVN3nnkFx3WfY2PW1PTrYwTyJtkScT864PjujOMNNsnJTt1639BXqYcBGmeJpUL/Rmbba5ta58dq9Tb2Rj7s1MhP9ZZgPKD+6at9qYyBDOBtC51+SONLH0Gx+FZ+QAnNMxPgsI/2TRXovz3B2t4jwoMitV6DMcqd+pgyKskZXezKRcc7HY2qLBYZYk4aKqoNgo6i3XxPPenS9m5o2vhZwkZN+FIpZR+ywN1Hlyqrj8pxZYFZIUuNJZQznfmQGsB865zwS4vY6SzQf1G5Dhgzabhfok5KHxilQkp5AX2/ZFbjYx1xMMar9U6SMWHQoVI+8E/Gh7J8lWN8ZhQzMXjjZiW7x1Kyk+W9E0acOOMKdkCr8LAfwropbKzmvltGNHBJg8umNhrQyygDl3ndwPmKq4/NBHGmIAvcxow/bIBPwJrVyeHXhnhmkEzCSSOQ33N2JCnzCsB8KxGKYmBox7CSW8/qnG3p3avvuUuNh2PxscLMyIHZWUyhPaAP+MK+9ao8XjMKVkjdiqyJ9JvytyBkj/WBsbDqaxMyxRbMoFw5XjgEOCe6621BG8PC/Soc9zJ8XNGmgIiS8JVbSbScpHuOaruAKF7KxsIucqRej/KLIqLGYwZFuDJISuoDkwjUagSNzfxr3/wAxZugh9NEv422oiwWXQYeMCNB0uxF2Y+JJ3JqwFUkrYDbYgCsL69XsjbDo1W5Uyf8AKBE9hOnDvtrDB4/iRuo8zRhG1xcG4O4Nc9zfs6kupraHtYMvyuOR9DVTsXnL4eYYeUnhM/DAPKJzutr76HHS+xrThzRy8cic/TPGtS3R1C9MkcAEnkBcnwApBQr26zAqsMSmxdyzj9SJGY38iwUGmujKt3QM9rM3bGzCNGHAjba3vEC7OfS+kedQooA25DkKxOzOJ4isSpB7p9dVyT8WvW0KRlb1Uz0f+HY4xxal3HpIRypd73FM3J2FPMo0kk+zzpZtkVcURqDk2ESSSnx2UqPm1bGVYK0KF0HcgWO5FzbTq1fC/wAqHZsTd1j0k8TTJJ4iJDcLv1J5ilmz99cjb6BdT0uLWFhblfajeOTVI5GWcXlcu3CNbKVszLxdbSSKzNawtIQoIAFhstQZmJzi2aUAARiNbNcOL31W6A/ZrG7G4wjERKymyLIT5lL2HqCb1r51iI+GJMGwOtn1qzd4EFdTAtv3dxbzonBxdeTNHIm0+yMjMsYQzIWEPIofdIHLYefSooc5MimKXusvhYAG17o/pWhlPCmx0UcoDwzpbSQeTBzff2TdRyohyXsFJBOHEkcsIuvCeMm6tvYte1x02pulVuLnnak64MTKy8uqJbzak1KdQDsvW6N3WYeF707JsSrTjCYiHiozaRqW08fnc7laJH7AwriY5Yi0canUUDH2hyIJN1+FGKxKSDpGobaiLt95qlFWJnmb2YIQfk7hWVXWR9Km+ksenIb/AI0aAdKQmnXokqEuVgTi2/r6Pn/grfieder2YOEz3Dn7eGZeduV/Le/hXqY3shL5LXZ1P6yzL1hP3pRYtCuSXGa48dDHA3xINFdDIOPcUtTAP505udeteqQRklbY4WA72HJJ6nS9gPma9kjufpCyKQBO4W45rZSLeVR5k6x4vDszBQY5Y7kgD3XG567VBmOYxvLh5Ip1KxOxkAJN1ZCo5DfvEfdVlFnIsuaEzs52lnMgA6KFAG9ue1CWLw74UwqhvxcW5cge6+prGiHMsW0ksUsMjcOPWsicN+9rAAI7trqRQ3h8yZJJmmDNHqLRboCgtYgq7A1L3LS2LOV4NYsbjMT1XDBxtyJ1b/EJQvlLXeAMN+EZT+05BJ+dEnZzGnEJi7IScQHVSpU8NVjKoHAPdub/AH0O5DJ9bh78jE0JH662sPW6/OlZn8u3j9jb0Fa2/fKDOWdjD7O56fx9a9g+IYwdwyn76pTxSgqAfDf/AJVtwyeNcSdJbHYdJbEg536EXNAvbAWmk0jvCBH89SudB+VHesEX5edc6zrFCZpXU7SukMXTZSBf0J1H0p/RXrtGae6r6/ozquS4/jwpJyJHeU8ww2ZT5g7Vzj8rEjDGwBf8ZFwz6SPpY+tqMuyacN8RDf2XWQekii9v3gxrO/KXglKQTHQOFLqLMbHSFZgq+J1Ba7Fp7++Di1T0gBhsS0DFQD9XeKQAb6Qx4cgHUWvetvCyhz3CG9CD+FauOytZDhbHTJpY8W250qGKsPeUk8qptlDmUo30cME16tDC4vbkrVieaM1b2Z2cGWWJNcoZJGQQtiXPJQDc+fh99QTIVZdXeZtlgXdiemry+QrYwmVi0oDqrLYNoFuYve7EnkeVNjSNOA6r3ncBnJu5BVup5C9uVB8VXSHTyzmgPkhljLliOLxlUEcvaUafSxtVTEsVI1DeSzaelxK1/hYVo9pHZWZVUljiQR6WVh8yK28xyYBkkZeUYj1G9l5At999+l61rJUU33OdKNy0rt7ZDleFZcZKdGmNo20HreQBmI/CsrM9McfBWP6yR2vLbmmxC+F9WxosSJ2s6yRlRdEbl0Ktv15fKqeRZWk8WJEjrrZiyqp9jQLbE78xc2oYTbdlTikvuUcowqHEYEqe8kpR7W3OlnA28CK6ya492Vxca4vARxx2Y3Ds2+sEMwbzIYDeuxU9cGKdOQzlTkFLt4Ul6uxfA5lpqsPHlzp6mmmMAkgC55nxqiATm0p/POEZDccFw+wO1z929erSbfNlAA2whv8AFxavUT7AbEWWAjN8Zfk0EBHw1A0VAihdGtm5HjhAT8HP86IpkuOvnY2NqqQaJwevOqOe40w4eWRR3lQkX5Dlv6C96sQRBVCjl95++nOgIIO4IsQeoPSqCOaZgZZ8Usa4nWqCRiJY0YoxCqDYCzRspupreg7PvoAfF4ggDlGwjUfCMA28qxcLHgIpJVndo3EjpGNbgpENgupeSm1wDVzDrlZFmxLOR9uaQjx2G16DJqbpOg4aUtynhhDLqMWGnnRTYu0zHVbY2Rnvz8hVmLMMFGNP0cK/+b4BMnxW2/revZT9FkxU8WEsncSVGjDL3wSHH6ynu3HnWh2iwrrBxlI40YJRvMc0P2lIB28qVPFfI2E67GXic3dLyxQNAY1LanKpqC97SUF9QIHLzoYbutIxusUk7PFIP8W5OqzeA3/GtHAdnMXjQZMTLGA6DQukNpVtwyDku3rT/opgSaGV+IW0zEkC27IkgsPIKfjRrTFaLDjOWvXW3cu4XtIAAuIGlv8AODeNvMEez6Gr/wD8RYfT3X19AIwWPyG1ZeZ9l0SaFYZZIUlLAgEMoIFwFDchtyqHJ+z5kknR8TL3HAsulbhluDsPH8Kyy6fE9+Dd/mXxXv8A7/YsZjnzSrwoUZQdnkbYKvUA9Tba/IVBkeEXFTMtrRpE3C22ZidLMp66Ntx41dwHZqGbD2IcylWUkux76kjl1uR8602mCxYXEqNKoQrgCwCyDSwt0s4BpmNQiqiKy5m1S7+6Hdl8WTiVubs+GKPt78Emkkn4/Op/ynYUNgHci5iIdfAdCfPY1ndn8QDmTaQQjrIy+h4d/vZWom7V4UzYLExjctC1vUC4HyrVGqRz5pqTTBSTMojJhe/uI3DXBG+hd/T+dV1xayY86ZFKiADntu52vQnhTcYd1LKTcGxP2bEWPpU8HEGJazj9Gu7JfqdrX9ayS6eNv6fudaEZJJryv0CpXVZsQNa2+rbmLbqR/wANUBixwgVu/DkPs7gAPbn02NZgZ+I3ftqjHJR0ZunxqCXXwpVLuw1m66uhIJOkc71I4I+fAyTnFceTWx8i/SWlOmyJrtq1WIA7223JRVyPEzSWk1tGtr6HGzsVPsHqmm23ifKszLcFHJq4wugYcTmANVgo293cfOpe02NkNo3QxRxiwdTuGHdutuaaPHxo9K2iZXLfb39RmKz0cMjZEjYWNrAnqAOqi+5FZv0wLK3Ft9aeImlz5K4JFrX5286qjK5Z4w6JqRTpj1EgsnvXI5i9jeoosqLxpHIbMil0N9uE5tq8e6wsfAG9aY4ooxy6lt1RcwmJOIfDcBCk0T6FIHcFlYob+DWtaux5PmAnhSUcmFyOqkEhlPmDcfCuP8AJACGKGE2kI6pqsknm0UlwfI360Xdhc6YYh4JbLxO+B0Eo/SgeTizj1NXSqkIlv8wfrXtqRWpNe/Lpe9RIBskWm2ApGemOSbgW2F/hUooH4v8Atlv9TX+/XqTCzD87OfDCRj73NeqyhJNs4Qfawh+TiilTQsTfOCeq4QW+L/8AKijVVPhBLljiPKmsKW9LeqQTBONP6digwG6REG3MWYf9elS4jBoFawtf/r4VkR4xjmM8h/Ru30VfWJA4I/e1ituf2TvXN6qLjM6PSSuJgZBh9GYRte+qOVRfpYIaKsdg9R3O3gLEUF4mCVsRAMPKYpDxO+q6jbQNVlOxvaruOyTE2JOJxbbXJPDT7gD/AArZBp40Jz/Lmde9jR7NxaQ8dzeGR4gOmm+pP9lhQv28ikjvMii1irfsta/zCn4VudlIGhmmjdmIdElBZ9RPNW3t5Lt51rZrhkeN1fkylfg21IlLRkUhuL5oOL+hhZpiUYYRi1jxVJv+sjWIt5kVPlqrDi5AzA8SFHBA5lGZT8jWJl/ZaaTDrwJATHIVeJ77PE3useQYWNjyuKnOBxIkDthZ9YUp3QpFiQeYO9HKFKvqXFwn3rg2cDmYjkxEcYBIl4gubWWRQf7wND03ElhxMSv3VdyABtuddqsw5fiDiA30WU6k0tcAabNdSTq8L3oiwvZotI5eyRPbWqnvPYW3Pur8zaqSldL0CeTFFbb8kfYXBateJ5hlWOMkW7q95mHqzW+FFuikhiCKFUAKBYAdAOQpxrVVbI58pOTcmCOJ/J/h2vZ5UOtnFm2Bbpbwuay8u7BSriWeacvHwwupAFJ8ARvyG9/OuhCvfCoF8SaWzBhexcGrUXkbYqBqtsd+ai5ob7Y4aDDyRpEirca5TuzEXso1Ek942+6uk3sN65Z2oGvHYiPWxYFDcDdQACAPLc0OlLdB45yySpux8EMZjQTRPtIEd7lRzuoNjZlDW9L1m5rG+qWTWpVJHAUC5YjuAeGm5FFUBKRMnBbQg1LqIKtcCw53Yk3vQpiMNI/A4KosZntsNn4amR7KSLoCBc+NLxvUx2SWlNnR8syhEw8cWkAiJUI/dFx99cxwOPSJQXtxIHfSDuHUErJET5qbj0omxXavHRE3jVl8OER80c+B+6hOOGQxTSFFJ4zOQwtpIJPUX3NPfkzQ8BDLglkYFT9ViN4JGGwJSxjYeEkYt5MgPOqWJBWLTyxUDKqnxC3MTE/skqfGmxZiHgGHLBRKgxEPTSfaK+gdT8GrMbPjMqto0mM6Ha9yVJ2v5q3XwoKk2GlHv3Ovdns0TFQJKu19mXqrD2lPxrRC9TeuY9i80ePFWj7yTWEi3GzXIEq/gfUV1EmmcmaUdLoS3TxqJbi21zyPQ2qYCnE1QKBTApbOZ+oOFiI8rNXqXCH+uZ/LCxfia9Rg2NDgZwf1sIPk/wDzopIoRnNs6i88K3yYUWCqlwgo8seTTMRJpUsfdUt9wvSsNqxO15l+hzLAjSSOuiy8wG2YjztQhHO/oWLaFZsPKjBycS0RIuCGL8rXvuBz8qO8HiOJEj7d5QSOgv0rnWGwOMgDsuFxK3AUHRyBmDtcA9VFtuv31r9lMS7wyoVZTHKwKG4KqTqFr+F+VZ+rx6o3fBr6KXz6S3nGZjC4mKRrdziEA7bMhXew8asz9op5VVlWQA8M6RE1xcOsoG3jobn1qPPrvA9rH6p7kje2k23/AOuVHGWoRFGGO4RQfXSL0XTy/wBPbsTq1WW33X9APl8OLixCYjEKwhMKQtqsCrki76QT3SwH30S5sSELWFhz8beNbGJwyyIyONSsCpHiDQrBG8bSYV5CwSxjLbnhNsuo9SCGF/SldRC9y+myU6JexmIviMSOhETH9opY/ICi/wC6uZ5gHwhbEREAKAJVv7Sj2Wt4gfKj/L5zJEjnmyhtuVjyp+KWqKF54aZN+S7ekBpgFRPiEQgMyqW5amAvboLnfnTBFlmlcGowb0rEVCWOWlIpt/KvMaosTTc0ErkkM8jYhtesyPuG5qG0jb92jVn03PgCfuoR7P4g8CMEe4G8+8Sf41l6ubjDZmjpVc2QTZbMzR4dmAje9yl7hE3PeO4Y3A26E1S7R5lFhswiVjGscWGKqrPoW8jaT0NzoU/fRJl8mvFHe4SK58mdht62W9aOJyyF2LPEjMfeZQTt603p70KT7gZ387VgA3byK+6Yffxm726aui294j1rOyzFzYiN2jjP9JkZxuDoA1XGnrfxol7YdmI7CVI0C6dEulBdVvqWUDxVrX8iat4XKl4QSQ8S++pe4BtsE0eyvlvVZs0YLgvBBtt2CGC7MSy5c+J5y91oF56Y4ibgHrqBaqAwpMuwAjxGlbAE94LduXIMOtdEynMPoqJBMgWJBoSZV7gA6SC/cPnyPjV7J8hihYyRszg30AsGRAx1EJbkL/Kma1PeO6ATcOeQc7KdlWhklU24OoAOwPEYbEoLbBQdtXW1HdhSHrSUyImUrHg14mo2NudeAqFA1gj/AFxif9Wh/E16osDF/XGIN+WHi+dxXqJgoXMARnEHnhZPkwoqoXztdOZ4F+jJNF8bBh8NjRBi8akS6pGCre2/UnkPlVPhBLllbNs4WLTyJ4kcbi+6iU2VvvrTIFv41yfNs/TETCTUq2BLL9sRMsuHHr3jc+F6IMyzuTE4XDpBcNiReRuqxD2nsOWraw86jVRtlpuUqRp4vP2kZosILlTZpnH1a+Nurt8qr4fA8Le+oElpC3NmPNj51JFCsUdl9kdevp61T+txDBEU2B7zk91fX7TeQ+NcuWSeaWlcHWxYoYVqbI8HB9ImMKi8QIaVvBeYj9Sbfu3o2bYEmwAFyegH8LUPZXmEMOJfBghdKBxc7sSLux8Tv8qye3OeP9HRI7apcSYrk90CMm1/K4Bt1Aro48emKRz8+X4k3ILsJi2dQ/DZVJsAdmt0cjoD/Gh3tNg5PpcLgjTKjQHyI76/HZq1MDm8aSrhSxZ1UEufeIUE7/aNybetY2OxSvLiYHexUtiFbmUYMghI/VG9/K9VODYEJ6Wmi3NldxpazArpNxsfP13qXsbqjV8K5uYG7h6mJ7lDfyN1/dpcvzESExyDRPH+kQ+P2l8UPQ1Dm0LRFMTGCWiuGUe/G3tr8PaHmKyYZPHKpcM15n8WFrsEuJd1W8a6zf2dQXbqbmsmbERT3ixEWh/dWVQQfNG3VuXTflVPtB2vhg+ji5K4i4Dr7gsNLW67sBQP2ieaZoywtIMQIgVdtLyx8m4Z2AI95dwb3rZpt7mKwmweaPgp+C4Z4XYWk0EBNWwPduoW+x5Woqlx6RfpGsC2m/Rb7At4DzoAzmR5IsW0q/WQyCKMrcCUOATE45MBqIv5Xp+ZSNMqyJH3Y1khYEk60XSHjPiDvY89Sij4QNhznGaCFR1Ztl5n02G59Bz8qjyGVpFMkglVibDiAKbDqqD2B5HehTBY1llVZ7hIcMpd+bbEjStt7m3ePM2sOtWZ+0mMbvRJEIjbSxZdVulgz2PxoJNLkONvgK86cjDzEHcRtb10m1D2FwekRXNgqKD+6oG9UYMzmxV4XkCi41qI1JYc9nR2A5eVX+0GJ4cEhNwdJUbHm2w5dK5/VTUpKETf0sXBOTNHstD9RxT7UzGQ+hNk/wBgLW1aquGKxwrpN0SMEFd7qo8vIVmdpMwb6LKcKwaUJqAB7wU2uQOhsdvWulVcHOcr3Zrq6vfSQbXU/gRWLiMvMCnhAtGDcKNynMkAdU625iq3YKTRggZGOlWYhm8Li58QL+Nb2XZkk2oxEkK5j5WuV56b8x50GXEpqmHjyuDtGbA4azAhlIsSKqQ4j6JIBa2Fc2PhE56gfYY8/A2rckwSg6kFieYGwJ/gaofTI3jLXDJuCTy2NmB9CD91c2p9PO1x+puenNGu4uK7RRcotU7j3Yhq5c+8bKB8ahyjtRDO/DUMjb7Pp5jmO6xsawPzos7iMtwsMxIjsNPHt01+4L3sBuRSdo9Iw5jVBdGj1Ko76x3sxFt91B3G9r10YTb5ME4UFHaXFCOJH3I40QAXmdTgAel7U9s2QYr6OxAZl1LvvtuQR0NuXjv4UEDN3lyrWSQ0eIjAItyDqRbyUOBv4UmJjkmzHDyDSyEmeCQ7MFCjiQ7dO9qF6fQnUEuGjtm8/g2FiPncE16q/ZzGmXMZnItfDIAPJZHA/CvUMmEtyLt3jeDicC+nUVeWy9SdHdA9Tb51lTYOWe4nkIAOsjxY3ufIDVYfsirvb1wuJwZY3AScnxNkHLzsCfhQ5i+1RMTiGJlZdOsrfWi2AJseZB/EUL1OlEOOnuUs0y6ISLhcKrs7fpQDqJXayknZQbC58KPcowAw6M0hGogam5KqqLBFv7q9PGs/slicMVZcNub3YH9Jf9bV3j61X7R5a880f1xRQQQhXUhZdwWHX0rFkyOctDdJHRxY1GLlFWy++KOJFoyY4ft9ZPJPAfrfdTlzAqREoayjSUUX4Z91io3ZG+0PjWccxmBKTwMxHd4kIBHldOa1E2cB7aHfiAFdGnhyMF3bvsvLyXem44JcGfK5f8i1mGQPiNM0i8CeMFdWoFCCCDe1iQQT6XrFw+CWVpI5sUpbWsimEFyWQW12CnTdbA79KsZTigWZhHGHXfSTLLIb8z37Ci6GVhp7ukHpbTz/AFa0rZGZ7g/DlCzWMjOJgqqzhHAYx+w9mt3vH1NSvhEEgaR5ZGCFLgIAUbnGSWGoXF63cRmKLcObAc787eNvDzrI7VyK0SGPQ1yLXlVFI8iVINU0/JODZOXJLFGbsrRraOX/ABii3LwYeINxTsixbujxzEcWN9LW8OaNbpdTfw51mZRM0cAYnQT7uoPa3S6+NZOW5kyzSy3QloF7rOF1aXfVpc9VBFKnjsbCdIfnuGmh+rhVHZZVaAOBYJL7aAn9ZSN+VZkmLxayqZPo8cpJRdySmsMdhfSNwASN9xW3g8fg8Rh4UxU8UkijmHGpX35EbeApM1yySAAri5QrG9niEgvtvdQbDfnVxnp2ZJwvdFc9oZGUgOnECrILRXGoW1g9/mO9vW/homRRfSVA20qy+fI38/voYwOapxFSQRyaj7WkBudtQOkEgHoR8a28yw2I12QgxOO8NRBv7rLa5DHbbkTTKsTaWwuZ4MSlGDhdLan/AF0sQUv05n76w3wCfSJnjjgjhGjd49S3tuyAEVkY2eSFtDTMikdxGIuw337vW/hWbjoZHCBLkk2C8nK+8dt1UcyaFpPY0wxUtbNzB5k5ldIsRwwLadMaIjG1yNPOtKHH412YLIh0EKxMfcJIvtY35b/Gq03YuaOVPojrIwjDNrsqksSLg+Om5ud62OzmHkWMxz92XWS5U6gOJfTv4qFFA8Kb7UMn1EdNLm/yMXMIMVBonhWMcNtTpGjd+97r3idt+VuZpD2fxavJJFI4GkkKoszKVXVHfp7IAogwWP4PDgmFmClHLbXYH6uQHkVcbX6G1Xhm0LLqEtgDoa4sVJNrtfcLfry5U9JpUjA2mwIieOaHR9JlVZHIUdVYjvRuTsdwa3Msmli0LHIJRFE8SA7WLG5bbm3KpsV2cw00jlSOJb6wKefIgsh5+N/nWPjMgxETE4eYBttnG7gctVr3PTWPjU38kv0L8HanExwJDihw53LWk8QpFlQA2Ltcc9gCSeVVMwxrxQvHoBBU4dFVrKZiTrsTuxQCxbkTeoM9zBmSMvFpnibWodu4b91hqGxBHIne9ZGW4NmEemQs6Sa2gddIV3vqZX5FTckWoZY1J2xuPI48Gngu0CcDgTIEZU4axvyYgWU6uQueo5WrZxnZjERomKhnLyrEilZFvyNxoK2v7RFje4NqFOA0uII0roJ673WLd7ep60XZPinKNhwbornRuQViAXib9bFgq/HwoIpRbr6j+oVwTf0LkWWpKrPL3FcIZFQHQ3CN1kAIup2sRvsBSNEpbiROIVC6RI6+13dIKqbWAB2vzIBqHNJMTGrcGMSrsVF7MFFrx+YA5HmOtZTZrNiFMMuFBB/zgOw6arkAkdCDTUYTZ7NYcRZi0aXKjBxqCeZ0s25PiSa9VLsvAY8wFiLNhjsOgVwLcz40lE9y4ui5+UTI8VNLhZMMofhMbqWA9ry8COdUBFmiliMDD3juQ258LnrttXRnpy0DToNNI5RicHj2kEr5adS8mR7MPO45/GpM0zLM7f4A+1iCRc+fI711ZjTgeVLePzX5/wAjY5pLhnFcZi55XLTYHEpcAa4g6yLbxsbP+NSYadFJMsGPdualo2IUkWJXwrshNRKaOMK4/f8AkF5HLk5bgc2SNdHCxxXfZYNI9CVF2+Jq3FnpCFY8JjDbl9SR95JrpaV4moVscznzCaQD+r8USu4OhbjxAJJO4v5eVY02Axuq0WCxIga5MRIFieZW3IeX4V2S9OJqbohyHLocbEqp+b8QVG9jpvv4EH8aTMcPI/dbLcRpBuF0IVB62setdfJ2FO6VW/u/5InuchadynDfL8URytwlt8qgDSrZVTM44x7oFwP412UH8KSqSZHI5BDnmHjlDO+L4qIVVZIy2kNudiL2Nqtx9qo9IBlIubktC/KumtEuq+kXPM2F/vqUxg8wPuo1fb3+QL5OHZ5mcayLNFiRIoXRwwGWUC+ogMwsBcncb2pn56gFgkoiLreRorli3RdT76QOZ613E4SM80Q+qj+VRPl8V/0Uf9hf5VTXp+f9Bxk4qkzkEOawEEfSNW43cSSsLdLLpUdelW8pzCKF5GR5m4gGyYdwNQFrjbwrqqYZF9lFHooHT0qUHn8KJKXP7/0Bds5zh89kIXXDintcAmA2sfUeFUsxlgNnbC4xSgtrWJlYD9r3h5HyrrBNMbpVblOjipWFQHSPH6r7HhN18Dbb8KSMnTpC40ddP0dretidv3bV20VQxuJZRcGxokmTY5NhJ3Bs6YyQdQYWKknyYfxqricNGFssWKQg2sIX6bjyG/WusR46Q2u3S/SpVxb35/IVNMi0zi0OJkG5ixFwtlKxMLAsdS8uVtPrvRBgc2jC/WR4pG0xgMsD3DINRk3FiS7PcciAK6fHO1hvUjOfnU0sk5uXLORzZrIGPC+lKD3u7BIBqJNyqkHTfqDcb1Ic4xHK2JYWuf6K1r+GnofMG1dXaUg7HpVd8S1ufj+NTSwLQD9klkkzBJVhmRBAys0sZQEkiwUHlyr1bXabNpkw8hVyDYbi1/aHW1LV6X3Imj//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23560" name="Picture 8" descr="http://www.sanjuanzitlaltepec.com/modules/myalbum/photos/906.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10" name="9 Rectángulo"/>
          <p:cNvSpPr/>
          <p:nvPr/>
        </p:nvSpPr>
        <p:spPr>
          <a:xfrm>
            <a:off x="395536" y="1859340"/>
            <a:ext cx="8424936" cy="2031325"/>
          </a:xfrm>
          <a:prstGeom prst="rect">
            <a:avLst/>
          </a:prstGeom>
        </p:spPr>
        <p:txBody>
          <a:bodyPr wrap="square">
            <a:spAutoFit/>
          </a:bodyPr>
          <a:lstStyle/>
          <a:p>
            <a:r>
              <a:rPr lang="es-ES" dirty="0" smtClean="0">
                <a:solidFill>
                  <a:srgbClr val="FFFF00"/>
                </a:solidFill>
                <a:latin typeface="Comic Sans MS" pitchFamily="66" charset="0"/>
              </a:rPr>
              <a:t>Los aztecas privilegiaban el arte de la guerra en su cultura, esto los llevó a un gran número de conquistas en la región mesoamericana, </a:t>
            </a:r>
            <a:r>
              <a:rPr lang="es-ES" dirty="0" err="1" smtClean="0">
                <a:solidFill>
                  <a:srgbClr val="FFFF00"/>
                </a:solidFill>
                <a:latin typeface="Comic Sans MS" pitchFamily="66" charset="0"/>
              </a:rPr>
              <a:t>tenochtitlan</a:t>
            </a:r>
            <a:r>
              <a:rPr lang="es-ES" dirty="0" smtClean="0">
                <a:solidFill>
                  <a:srgbClr val="FFFF00"/>
                </a:solidFill>
                <a:latin typeface="Comic Sans MS" pitchFamily="66" charset="0"/>
              </a:rPr>
              <a:t> estaba dividida en varios distritos y cada uno tenía sus propias escuelas, donde el entrenamiento militar era parte fundamental de la educación. Entre sus prácticas estaban las llamadas "guerras florales", las cuales eran organizadas en tiempos de paz para reunir prisioneros, con el objetivo de sacrificarlos ante los dioses.</a:t>
            </a:r>
            <a:endParaRPr lang="es-ES" dirty="0">
              <a:solidFill>
                <a:srgbClr val="FFFF00"/>
              </a:solidFill>
              <a:latin typeface="Comic Sans MS" pitchFamily="66" charset="0"/>
            </a:endParaRPr>
          </a:p>
        </p:txBody>
      </p:sp>
      <p:sp>
        <p:nvSpPr>
          <p:cNvPr id="11" name="10 CuadroTexto"/>
          <p:cNvSpPr txBox="1"/>
          <p:nvPr/>
        </p:nvSpPr>
        <p:spPr>
          <a:xfrm>
            <a:off x="683568" y="188640"/>
            <a:ext cx="7992888" cy="707886"/>
          </a:xfrm>
          <a:prstGeom prst="rect">
            <a:avLst/>
          </a:prstGeom>
          <a:noFill/>
        </p:spPr>
        <p:txBody>
          <a:bodyPr wrap="square" rtlCol="0">
            <a:spAutoFit/>
          </a:bodyPr>
          <a:lstStyle/>
          <a:p>
            <a:pPr algn="ctr"/>
            <a:r>
              <a:rPr lang="es-ES" sz="4000" dirty="0" smtClean="0">
                <a:solidFill>
                  <a:srgbClr val="FFFF00"/>
                </a:solidFill>
                <a:latin typeface="Algerian" pitchFamily="82" charset="0"/>
              </a:rPr>
              <a:t>LOS GERREROS AZTECAS</a:t>
            </a:r>
            <a:endParaRPr lang="es-ES" sz="4000" dirty="0">
              <a:solidFill>
                <a:srgbClr val="FFFF00"/>
              </a:solidFill>
              <a:latin typeface="Algerian" pitchFamily="82"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AutoShape 2" descr="data:image/jpeg;base64,/9j/4AAQSkZJRgABAQAAAQABAAD/2wCEAAkGBhQSERUUExQWFBUVGBcZGBgYGBUUGBgYGRgXGxkaFxUXGyYeGBojGRgUHy8gIycpLCwsGh8xNTAqNSYsLCkBCQoKDgwOGg8PGikkHCQsLCwsKiwsKSksLCwsKSwsLCwsLCwsLCwpLCwsLCwsLCwsLCwtLCwpLCwpLCwpKSksLP/AABEIAPIA0QMBIgACEQEDEQH/xAAcAAACAgMBAQAAAAAAAAAAAAAABwUGAwQIAQL/xABOEAACAQIDAwgECQkGBgEFAAABAgMAEQQSIQUGMQcTIkFRYXGRgaGywRQjJDJyc7Gz0QglNEJSYoKi8BUzY5LC4UNTdIOj8dIXNVRkw//EABoBAAIDAQEAAAAAAAAAAAAAAAMEAAECBQb/xAAtEQACAQQAAwcEAgMAAAAAAAAAAQIDETEyEiFBBAUiUXGB8BMzQsEjYSShsf/aAAwDAQACEQMRAD8AZG++1pIzDHE5jaQuSRxyqvbwHSdTqCNLWqHw+8Esc8JaYsjsI2RmFjm4Mgy3LDr6QsOo30+t9NoAYhsy5kjjRRYjOXZrkLciwsYzfuqAndzEWSMkkBlF1vbiDx1todOPVSFWpJT5PkhmMU4f2WLG7WmOKmQTSKsb5cqleBCkalbj5w07gevWN2ntvEQh2+ETOoAIIKZh2KBYAsSbWa99K3t4tko7QYqNnEk5QtbMykBASW42WyopGg1OoJqJxsLTYiOBMoZrK9jdl1DKwH7OXM1zxyW43rNWU1OyfsSNuDisZtlbYxLjpYpwwY3Xo6gi4B7FIOhAuRrUk+1ZV1Msg4dHN4i1+Nr637vRWbfDdCNYueiYxtGYiF1KkrkjW4v+x0e+qtj43keBOmqmQAkqxsdcvSOi6lT35bdtZqRqRla7t7moShw3tj0NzA7cxbu+bEkqpAspUa9K+pXh83hqMpHC99jFbTxRRymKZCLkEkEAZeBuvAN0rnXiL2ryfdyLCYkxjpZo1bMRlYXkk0BAy2vmPH9bhaoLasgWQ/G3zWTILnotrqoFuoXv43FSUpxlZvBS4eC9i0Sb7SyRJHGwRwlpZLAsH0tlVgV4aknr0HWajMVtmeNWb4RLmGUhmdiAQBcZR0bEg306zw6vjZcEYUgEtldiS11YZmLW+iQQbajW/Gs2wd0Tjw0kjlEBZNA12436JYAaEA3ubkjS2ulKpN2TZTUYRV0MrZuK5yGNyLF1VrdlxetmtfZ+E5qJI75sigX4Xt3VsV0FgWNXHbSSIxhzYyuI172IYj1Ka2qVvKrtJziIlhILYVTLa50kOq6Drsot9M0ydm45ZoY5V+bIiuPBgD76so2a18DjlmTOhut2F+9WKn1g1g29jTFhppBxSNyPGxt67VW+TPE/Eyxa9BwRx4MLcfFGPprLlzsatyuXOiozeTb8eCw0mIlDFI7XCgFiWYKoFyBqzDjVHg5e8EfnRYhP4EYep6jklkJClOavFXGXRVIw3LLsx+M7If345B6wpFWLYm9OFxl/g8ySlQCwUm4B4EggEVakmVKlOPNpkrWttLaCQRSSyGyRqztYXNlFzYdZrZpGcom15xjcTDz8vNEgZM75MrRIcuS9ranSo3Ywlcv68q+EuQyzrY2J5ssunHpKSPKtvDcpmz30+EKp7GDKfspYbNN0Y9fOv9tbJUG4IB8dervpP68kxj6SY39n7wYec5YpUc2vYHWw67cbajzqQpEYTbX9n4hZ4o0JMbKV+YCCy6nKOIsfOnBurt34ZhUnyc3nLjLfNbK7LxsOOW/DrpmnPiVwM48LJeiiiiGBV7d2PPJjJBJHIQ0pdTGWIyZQFB0CnQC4JHA2Nzc6sKOqEGBwslyh/vmYNfUqdV1vYG1/RTckW4I7RalWuBmWQWEvRYWsj6WbM9iBpZdL+VIVocDvzd/nkM0ry62MuCOIEGH5xJQIozH0VLZnzXOZLBgMoSzcONR86zGQusWIViMmZTKhy9K56Ivf5nla9h0t5MZPkVC8ts4OglF9NV1uTbTh1Ed9Z4tu4pycjStdRcDOwAsxY6fN0ydnEW40GVm7+K/9G1B2tdWLftfBSz7PeMqrSvEAVOi5iBca8OvWqVhMIzYjDrzMg5uVekyuNLrm0tYDTt/VHbpr7W3hbDqryyyIiZubaQshcgXsCw6Rvbh1+Fe7F5RUhlY5+eDlhlWYNZdCHsQbHiuUkdfoPKanJXTQP6bUXZlh36w0glWYIWjyBDYm+bOTwGg0PEju0vVPx8DkkrG8b66mO4YXUDMpW+uoJBB0ABN9JM7SbFEkNLKrP8YOmyqCLAaCym5t9nCrBvzg3MsZQNquXoqW0DXa9hp0STWJeJuor9DXDiDaMW09gyvCmIhUFzHeWFcqs5CBVyufmsMqKQbiw0FxrWYdpS4YmOH4REHZsyBY1UNlHTswz9Jrmy6nsHXv4TFzRsmsoyDRbOL5pCQcttM17C/bpVw3PwrrEWZ2bPqEYEFLM469bEAW0HDrokfG/DdGZR4Vm5NYGRmjRnGViqlh2Ei5HorJLIFBJNgAST2AcTX3Vc5QcaY9nzgMqNIvNKWOUXk6J6XAHKWtew01I406Liqxe1RPJNiQGHPsTZwLraO+UEcVACAHT1XLG5MdoocMcOrs7YY2a65bZyzKBrdgOkuawvl0pZQw5MPGOByufSVJ99WfkzkdMe5/4c8C3uyi8i9JQoJuxyc6TYacTS9Od5v5gLKNoIve+8ZOBnt1KDwvorqzaD90Gq5yZf3uIPVliB8c0pHdwv51fzVc3Aw4TBKF4ZpPbNEa8aZlPwtCX362pMZcXE80rIJZRkLuU6MpK9Em2lhbssKpIOgq57+L8rxmn/EmP8zGqQ50Hj9l6DVydnu2VoyPsMOFWrk93sfATyOiK+dFVgxI4Ne4I6/Oqaulu3T7bGpXZQ6beA+01mCtIP2qfHQdzqfYW0/hGGhny5OdRXy3zWzC9r2F/Kktylr+c59OPNn/AMUdOHdCPLgMKP8AAi9aKaXvKPsfCNiMRKcWUxAjBEPNkhmWPoDN1ZrDXqvTTweeWSs7NlyxSMeAdyfAAGtaLGMEwjsTeRrN350b/URWDF4jLhJh2y28xHf1XrBtGXLhsKf2Sp8gDXOY0be8Pzl+jf8Am/2px8maW2Zh+/nD5yyUrZdgy4ufmoArOsQaxYKLByNCeJ4aU3tydlyYfAwQygLIinMAQwBLMeI0PGnKGoCpknKKKKOCCqpyg78rs2FGC85LK+SNCSBpqzMR1KPMkd5FrpKflDsee2f+z8o8/ifdaqeC1kmsFyys3zsMvG2kpX7UNSuyN+lBYJgZxmYu2U5+kQLkZrdg0FK/ckr8LjudCbdxPpp7RIABbqrnVO0Tg7Dzp01G9hMcquFk2hikmVWjSOEIFkGVs2ZyxPEW1W1V/dzDXjU36uFlsLdXC/EU595sLnbgCVF+3gdbd9KPd09AeJ9r/erVWVSLuVKnGNmupe9xcemEmdpCArpboo1yQ1xoCQNCfVVvn5QsOL5Vle3YgX1uRS9wc+UjQG4I1v8A13V8PtAqWvb5x0PEA2sB2irjVnFWSLVCMubLdjN+5nFkRYQf1i2d7do0yg/5q2Ny8UTiZLsW5xL3Y3JKkcfQxqjviyVObs0IFr8L6dR1qz7msRioxwuGHHqykj7KuM5OSbJKnGMWkMilly0bQuMLhhxd2kYacFGRbg98jH+GmbSe392vJLtRsPmvFGIegQCAwUyFlJHRbVQSNSBY6U83ZNiCV3YjcYuqKBoFbwGgA9VamDx3MT4DEcArRBj2K4VW/lZq2MafjUt2H3VqSYhkw8cihCygWzosig6qDlYEXF9LikKTtJDc1dM6AqA3G/Q1+lJ7bVv7u48z4TDzE3MkUbk97IpPDvJrR3I/RF+nJ7bU89l7/oW6Cv5Stk4QHGSJimbEZiTCYzluSocB8oGi3N79XXSoI0HdrTB5R0y47GDvY+aKffS9dbqAO33mgVco6/d+sjGoudOHX7qte5e7E+MeYQBCUVLhnCXzZrWuNeFVX90f+zUrslrGTwX7D19VZjsgvaPsS9UdT7CwjRYaCNtGjijQ631VFB169RSd5VFttJyOtIz/AC291OLYQthoPqo/YWlHysIBtG5PGKM+tx7qZeDhrJX48OjQSc5fKsmbQkHSOM8R4mtafCCSHCIzFc4tewNjzXf3gedfONnIwsn70iDr0HNxE+zb0187XxGTDYVhxXKw9Cqa57yNdDZ23o4HE5I9f4pKd+4JP9nYW9yTGDqSTrc8TSP2wbyXHWqH+aS1PTckfm7CfURetRTdHUBUyTdFFFHBBVN5TOT/APtSGNVk5qWFyyMRmXUAMrAa62U3HZVyoqEELieSXacXzUgn70lyHykVR662odv7YwYCvhZyq8c0ZmXh+3EW+2nGm2YTMYBIplUZil9QP6tp31u2oUqMJZQVVZIQzcqLyOedCKRoV6Ska66HXt41BbuODGtvH+a/2Vu8vgf+0ku8TqYlVUGrooJPxnYSzsQR1eFRGwywUdIDQaANbs4hqBOlGC5BVVc7J9C14nEZAh07P/VEU6SEnu1BF/SPXXzs/YUmOcQxSxqyqzguGtoVGUpckg349Vuu9ae29zcfg7s8BZF15yFjIgHXdbB1HeVt31mFNuNwqqpcmbKydIFeF7EejW4HVrVu3QjAxUXbdvIK3b40tcLtYSSaMWBFujwF9L39A86Zm4sWbERHW6I3E3NsttfVUUWpIubTixlGkbjlR9pzzLKsudpbgCRWTKVQKwcDqFrgkHKeHCnixsL1zxurLnaRz+tc3txzMW4+mmqrtBiUOckSONbpoBwsb+Fx+ArDzWbCgGwupGulrE8ezhWzi4+mOHD33rDhIviQPpD0ZmA9Vc9Ow2+Y0uTYqNnQosqzc1mjLJny9FzYDOoJsCovbqrZ3H/Q1+lJ7bVWuRKe+BlX9jEOLcOMcR4eJNWXcj9EX6cvttXSey9/0JLAoOUtAMfi9dTY+cKfjS3LdHTiTb1mnbyqbxyB58Jki5t4lu2Q85ZhrZ78bjspJX0HifsNAqnX7ufKXsYggvYedS2yxpKe4fY1Ranh3FfPrq37j7Rw8RlXEYVcSHKAFnZCosQbWBve48qqOwbtNlQdvNHSWzhaKP6C+yKoPKdvG8EghWOFhLC12dCzi5ZTla+mhBGnGmKi2FhwGlKflkX5ThyeBjceTj8RTLOEin4TE81FOw1yFbd9ooreuwryOfKMIDwYFT6Y1/1WrTxiuYJAilryJewJ0ESHyuFrzaxbmsNlBJAB0BJ0WMjhXNeRsmvh8EM7NPhxiFyJZS7R5TdzcFQb6aWp47GVBh4RGuRObTKtycq5RYXPGwsL1z1t09Jjw6I+xq6I2bHlhjXsRB5KKdo6i9TJs0UUUYGFau08cIYnkPBFJ9PUPSbCtqqPyubSMeByKbGVwD9FekfWFqEFlgt4nXHie5LJIHbvW5EnfqrHSuhFa4uNQa5YQsATwJNu8267+VdGbk40y4DDuePNhT4p0D7NVgsS/wCUFhwNoQsJVZjFrHkAaMA6Fm/WD3e1+GQ1BbBiWwzHs/VXv/d04Crb+UZs747BzZz0lkjy6WXKyNmHXc57H6Iqq7tYa542sF1AW+oB7O+g1sBKeRocl+Ib4TIisrIYyTp07q4Ci4vp0m424DQ9TOqhcmcMitNdg0dl4/Oz3Nu62W/qq+1qjojNTYpm83Jlh8QzTQgQTt85lFlk+sUaX/fGvbfhXzuJsl4pZecUqyKEt4m+h6xZRr31daK04JtMim0uE1dqS5YZWtmyo5tfLeyk2zDhftpFbDlibO0MTQoVSyM5ktoeDkAm9x6Qaee2Vvh5h2xyewa5+3Pa6HwTv6tL/wBcLVivoy6eyJfFt017aNnG8Y7mf2mr2Y9MeBt5j/asWzzaIdxe/jc3pHoNdS6cjeLRosQqQiLK8eY53cyMU+ccxsuijQVZtxj8kX6cv3jVU+RLCukWKLoyhpUK5lZbjINRfiNeqrZuN+iD6cvttXR/JfPIT6C15W0+XtfrgS3/AJBSit0RrbWnzyqbtmSRsTz0K81h/wC7ZrSPk5xrKOsm9h30hct1HjQqvQ6nd2J+h4H114D1mp7dmO8lu2WIeZAqvrYnjw4f71fOTrdSXFNnjaMCOeIsGfK1gVYlVsb6X9NZhsH7U70Hd9UdH1Q+UrdZsW0LrLDFzSyX51it7lTpp3esVfKVvLbGL4U9fxw+6/GmWcNFBTE2wk7cCSoHbdo4x6r+qs0k/NvhO8FT4FI1HrtWAYBpoXVSAecUm97ECMdneR5VpYfDT4hrZlPMEC/DrtplXX5nXaudLI2sFiG7E2NkkSDJmVUJDtk4hrW0N9eNPmFLKB2ADyFc4bcHxpt3etQffXSIFOUdRepk9oooowMKUnLDiy2KgiBsFjLEcfnsRw69Ept0keV2Qf2mpNwBFGpt3lz1fS4VCEBGsZTpRlgPnFeiR1Lqb2F/t6+FNXkmxyvhJI1JIilIW/EKyq1vQxceilZJEv7aCL9YX6ZvmIIHFhYdv4VfuRiW5xg0FmjNhwH95e3pokzESG/KOX4vBHseUeYjPuqm7qj5vgPVp9g9VXj8o4fJ8J9a/sVSt1vmr4X9ZpSvgYpZHLycjoTfTX2auFVLk6HxMv1n+hattapaIzU2YUUVjxE4RGdjZVBYnsAFyfKimD7IpALPIMfOkzZpFd0OgUWRiVsosFBU3AGnnTO3f5TYcXMsaxSIJNEZsuuhIzKDdbgd9Qe93JviMRtFsRAY1Vo0JLki8qgqVAUX1VU14amhytOLSNLwtMrGJHTX6JrT5/Lh3PZn+3T1msz4kNLYkXTMrWYEBlNiLqbHjxFxpUju5uS20cPKBMIgjFeGc5z0ukunRsV4HX0apwg27DMpWVy8ck8DjZsbSO784zuuclssebKgF+AyqGt+8ak9xgfga362kP8AO1Suy9nrBBHCnzYkRB4KoUfZUZuR+hR+L+21PPZe/wChXoLnllQfDYj1mEeqSSk1+qB2m1OzlkiHwqA9sRHk5/8AlSTOgHcaDVydXu/EvQ8U8L8Ozs7KtG4yXxcH/Uw9V/8AiJVWA1A48PIG+tW/k9A+GYf/AKmL2krMNg3an/C/VHTdLPlpjuuFP70o8xGfdTMFUTlV2qYEgIihkzM4+NjEuWyg3XNoDTLwcRZFOyRNCyysUXnEIIFzfJa1rHsPlUVgIYLvzkroAeiVB1Gupsptpl0041KSRgwstgzO8apfqYi2b0DMa9k2AuGKSaSJmCuGVeDkDMOyxtXPlkaWDLtMAzjszRj1JXRwpB4fajQ4kKscLh5Ih8ZEstjaMXW+q8erup+U5R1QCpkKKKKKDCufuUvGCTaE5uMocRm9zbIuXq7SG9NdA1zBvRiSNpYkSC45+XMOu3ON2+dQhmweGBUl2ATq1zNm0soAOlxYm/AXNXrkZxVsTMhOrRjQ9qNbQduU3qAXY0Zwyz5xzWsaHrV9WzNGOIIVgRxtY6jSpfcCS204iBYSCTQcACjMB4AKB4iiSXIwnzN38otR8Dwx/wAcjzif8Kou6zaDwH2n3ir/APlDpfAQHsxA9cM34Uv91DdR4D7TSlfAxTyOvk7X5PIe2Q+wlWqqvyej5M/1reylWit0tEZnswqF31ky7Oxh7MPP921TVV/lBe2y8af/ANeX1oRRDApdydJsKf8AFi9tRT5pB7pkiTD/AFsP3i0/KBR6hanQ5xxq2xMwKFPjpegSSV6Z45tT269opn8jcnyWZb3yzHTqW6Jw16+NULaGylTG4mNSwRZZLC9+JBuSdTqT5U0eTKEDAqQtizyE9psxAueJNgBr2Vmnuy5aotZqD3IHyKL+P22qcNQe5X6HH4v7bUd7L3/QLoVHlZ2q0ckSKkTCSNwWeNXddQOg7fN49VIKXRdO2ntyzj4zCn92UeuP8aRsml+3MbePVQquUdPu/wDL0MIQjQcevu7qYXJbtV0xEMQWIq+IFy0SO40W+VyMy6DqOnGl6gFxqb9vbV65LkvjsMP8cnyUn3ViGwftdvo+50hS85Zv0eA/4p9hvwph1UuUjZ8M0EazYhcOBJmDMpfMcjDKACDexv6KZZxUJtGygSHhHJEzfRs6E+jNf0Vv7wyZolUHWVlVbddyDcdwAvetHmZSkiQlTcgNm0unxgBFwbX0PdeorZWz5OeYK6I8d7FrEcSpC6a9dc+Ww0sFgQZsbEO3EQ/bDXQtIzd3D4b4QrYmd0lSeHIEjLK7AQnpEA5QXFu4U86cpaoXqZCiiiimANczcoaZdpYk9sr/AG3rpmuZdtYgz47EG2bNNJYcT/eNYjtHAWq0Uzb2WScNdWYR5rjMAQJQp0B1GcgaaC+nC1WLcHEBtqYcLcKquAC2ew5p7eBtxFVuRI+ZW2aFw1yNTG18tu9CMxFwDoBx6pDk5mCbVgsb5iwOmWxZXFrdXV6b91bm7IzFXZcfyhE/NsR7MSv3U1LrdTgPAfafVpamT+UCPzWv18fsSj30tN0jop7h9rfjSlfAxSyPHk+HyU3/AOY32LVmqt7gj5IPpv8AbVkolPVGJ7MKrXKS9tlYz6lx56e+rLVV5UT+acX9XbzZRW2ZFTu4elB9ZEfDprXQFc97E0Mfc0Z/mHvroOgUeoWp0EftxfzhitNOdfXs+YfdTJ5NhbAJf9ub716W21v07F9vPyWPl/Xopjcmf6CPrJfbNZp/cZc9EWs1Bbk/oUfi/ttU6agdyP0KPxf7xqO9l7/oF0IPlO2fh5eZ5/EiAoJCoyNIXvk4ZTpYgf5q5zcnrFjmOnYddPOnpy1GzYU90w9cVI7E8W+k320KqdPu/MvQ11bgOy3nTR5JIsIJYHeWVcRzz5ECXjN1KjM2XsJPHspXqes+A8es1feSnXH4Uf4rn+R/wrMNgva/s+50bS95Z7jCwHsm/wD5v+FMKqFyyRk4KOwJ+PXhr/w5aYeDjrIppo0aFs7Mi3jNwM1yecABGt+30VD4aCAuweQqmuU5Lk20HRscundU08N8NKP2REf8rvmv4CjaQ+RRKBq3N28Sp99c+WzGlg2NkFTjMMFN1M2HtfrGaIAm/dXRlIbdvd2ZsbA8cLvFDPEruB0Vyc2TfwFjT5FOUtReeQoooopgK5Ylvz2YC5LXF9QTf8a6d2piObglccUjdv8AKpPurl5geiQT56X7fx9FWimW2LBuFJKllcDKxUsbC2UNqT81SNb2sPGovd68O0sOb3PPRjha1nVbH0Vn2bt1jFkclMinUNlNr9QFiwsW6Iv29QFfWxSZNo4W41OIjN9Dfpgk6AdXdWp80ZhyYwuXsfmk900X+oe+lduiOivh7zTX5dI77HkPZJCf5wPfSp3SXoDw9dzStfUYpZHvuKtsGvez+0R7qsFQW5K2wcfi/ttU7RKeqMS2YVUuVc/mnFfRT72OrbVN5Xj+aMR/2fv4q0zIq9j6Knip8jXQtc8bPJCDuANdDigUeoWp0EftkWx2L753/wBJ95pi8mP6APrJfbNUHbeGPw7Fn/Fb/Tw/rqphcm0WXAIP3pPbaqpr+Rlz0RZzUHuSPkcfjJ941ThqE3KPyOPxf22o72XzyBdCn8tOHZhhcqs2so0BPER9Q8KROIUEt2Zm8r10Nyp7yYjCLB8Hk5vPzmbooxOXm7fOBtxPnXPGIjALKNAGI9Av+FCqnT7vzL0NYPc8NOqmlyQ7vznE4fEc0xhDTXk0yghJF7b/ADtPGliDwvax6uzspkckWLk+GYeMSyCMtKSgdghskp1S9jrrwrMNgvbFal7nQFVLlK29NhMKjwMEZpQpOVW0KSHQMCOKirbVG5YF+Qr9cnsyUwzjoVsO0Mqyyy3fOQXsBdmkeQsbaDVmNfGPmEeEw7gXCmMgG/UjWvb0GseDhMkUqW1KLbxUsR6wK+sXFzmGwqD9ZowfDm2J/lvXPnsxpYJHdjak3w3DhZJI1kmiLorsFN2TMCoNjppqOFP8Vz/u6l9qwfXj+VifdXQAp2nqLzyFFFFEMGltrDGTDTIOLxSKP4kI99cvRTkAMDYkDTj46HQ11XKwCkngAb+FcoG+RSBcfZVopm6+0s6Bcq3W9iFC8e23G3Uer7Jbc3FsNoYTN/zowNOGY28tfRUTgJxlYHhxByqTmUdGxOoFzr77VsbDY/C8Pl/50Vj4yKPfVvBlDi5bI77Gn7mhP/lSlDuj/djw/GnHyzD8zYr/ALX38VJ7c0dFfAX8yKWr6jFLI/dzR8ji/j+8epqofdEfI4vA+01TFFhqjEssKpXLGfzTN9KD76OrrVF5aW/NUnfLB96tW8FIWODb4r0GuhozcDwrnbDf3Z+j+P4V0NhHuintVT6hQKGWFq9CsYndsNNI/wC05PqH4VN7BwPMwhOwsfMk1v5K9AoyjZ3BX5WA1BbkfoUfi/ttU8agtyR8jj8ZPvGqPZfPInQqXLWvxWH+nJ7I/CkNjD02+mfXeui+VZMP8HiOI56wkIXmubuSUY2YvoBZT6QK52x72eQjhnPHXTW1++1qFVOj2B+J+hrqNQL34eQpj8jiXx8HcJj/ACSD30t1GtuvS/cOym3yK4xTPHHzEWZY5m56z8787hctltZraKNBVU8hu2/aXqO+qrylRwnAkzmQIHQ3jCs1ybD55sBra9WqqpyoD82y9zRfepR2cdCY54qsrQFlCgMubKWyLJ+tYZb5b3t2UbTZvg2GKEq7FQCNNSjLp2ca+tnTIgYubIVAOhPFgOAvprXk86xw4RmuwTXTUkiMhdCR1kGkJ7MbjgsW42JQbRiiaCN2Mr2lbPnXKshFull/V/Z66d9IzcNb7Yi7nnP8s1POnKeqF55CiiiiGCJ3txZiwOJcGxWGUjxyG3rtXMU0uUBR2fh666O5RcDNNs+ZIFLuchyjiyh1LAdpsOHXwrnra+yp4MvPwSwlr5S6MgYjjYsONWimYYn0GW/Hrtx0vW7saY/CIW6xLEfJ1NamzsPn0va/Dx86+0vFMt/1GU+sEEVGDU4uXCsj65XlvsfF/RT72OkxuUOiD+7b1n8adfKsl9j4v6sHydT7qSu5B6C+HvNL19Rqlk6B3VHyOH6PvNS1Rm7C2wkH0F9etSdFjqgcssKoHLa35st2zwD+a/uq/wBLzlye2zk78RCPU591W8EQtsEPi9ez8a6C2Y14Yj2oh/lFIDDDof130/NitfDQntij9gUvRywtXobtFFFMgQNQe5Q+Rx+L/eNU2ahdzP0KL+P7x6y9l88i+hXuWMfIo/r1+7lrnzaFhI/c2nlpXSPKfs15sFlTLpIjEu6RqB0gSWcgfrCubtqJaZ1uDZ7XBuDa4uCOIvqD1i1Dqj/YH436GpHx46/1emxyGpfFg9kEnreMUp1PAdhHnfX1U6uQ/BxZzIryGRYLMrIgTpuDdWDlj8zrA41mnsH7a/416jgqA38wTTYCdEALEKRdlUdF1Y3ZiAAACdT1VP1Eb3pfA4kf4MnsmmDkCE+CZRNH0SRG4urK63BjbRlJDa24HjevJYc6YJeo6nwCqx9QNbGyD8Zr+y1/OOt3CbPy831iJWUelVF/IHzrnT2Y3HUnOTjBRvtEPzjiVOfbJkXIRmZP7zPe/TBtl6uNOKlDyVJ+cZe6KW3plSm9T1PVC08hRRRWzIUk/wAojFnnMDGFsfjnDE9E3yKVy9Z0Bv1X76dlJr8oyFQmCkIvZ5UP0WVCR49HSqZCm7AIAHAHusLe+mXyfbBw2IEhnghkeORWRioLgEdZsDa68Dpe+mtK7Yjpays57iAD6T504eSaBeYmkUEEyBddTYIp1J1v0tR3UvCDU7lupF+H5890SfKel9k4z6lj5EH3UktyfmDwHvp58oo/NWN/6eX2TSK3GHxY8B7/APetV9QlLJ0Ru8PksH1aeyKkK0dh/o0P1Ufsit6jRwgbyFLnl0e2z4u/ExepJT7qY1LTl5e2Cw47cUnqilqPBFkoWFPQt/XGnxu+18JAe2GL2FpE4LVBTz3YN8FhvqYvYWlqGWGq4RJ0UUU0AA1Cbmfocf8AH949TZqE3M/Q4/4/vHrP5L55F9DT5SUvs2fu5s+UqVzPtY/GPftHs107yhLfZ2I6+ivqdTXM22Ijz7g6arf/ACisVcD3Ybuo0vJmnCpOp9FOzkGj0nPZHD6zL+FJfhXQHI7u5NhoGklAAnjgZLNc2yu2oHD560OjzbY33iuGnFDDqN3lW+DxI7YZfu2qSoIpk4pzpsofG/wk+i8f4VNN11dOUvdSMxS45GaOaKMFstiHReoqQdbcD3D0U/d/ds4udIpZWKEEtlAS6gdYHG+g1014GkqsHx+ozCXhLFyXbBlWZ8UwHMyRsEbMCTeUHRR1WXiaZdYcHg1ijWNBlVAAoHUBWanErKwu+bCiiirKCk/+UiPkmF+ub7s04KVf5RUa/wBmxE3zDEpl9Mct7+gfZUIKjYg6IP8A6/rq9Pk9+SmIjCSE/rTMQe2yoD6wR6KQ+wH6I4enw/Dup6cksvySRepZmsOwMiH7b1piNL7pYN8MKZMBi0UXL4eZQO8xtb11z5uM3Qv3f19orpoiqqNwNn4YviFgChc0hUM/NjLdjaO+UDQ6Wt3UGpHiVjowlwu5Ytmx5YY1PEIg8lFbNJDZHLBiIHbnhz8ZYkg9F0zEmyP1gcLHs4imFsblT2fiCF+ELE5t0Jvijr1BmORv4WNEsYLbSl5fZxkwaZmuZHbJYlSAls5YDQqWCgX1znTTRsRyhhdSCD1jUeYpMcvWMX4Tg4wgzhXcuW/VJyhch04i9+Olu2qlgtZK7gm6Is3qv7r069wsWZNnwEqVspSxBFwjFAbHtCg+mklgbZRa59I9zCnFyZTFtnpdw9nkXRi+UBzZTfUEC2lLUdmGqYLXRReimgB4ahdzP0OL+P22qbqE3M/Q4/F/vHrL2XzyL6E3Sg5adxIVik2hGWSTNGJFFir5isYa1uiwutzwNu3Wm/VM5YR+Z8V/2vv4qkldBKM3CaaFByXbmx7QxZWYkxRJnZQbZzmAVSRqAbkkjXTS17jo+KIKoVQAFAAA0AA0AA6hakx+T/F8dim6wkQ82f8AAU6qxSXhGu8JN1mvIKKKKKIEJvuPzbjP+nm+7aqdydRfKgeyJyPOP8TVx33H5txn/TT/AHTVT+TtvlY+of2of96BU3iFhqxl0UUUcEFFFFQgUtfygcGX2Tm/5c0TeeZPtcUyqrvKHsY4rZmKhAuzRMVHayWdR6WUCoQ5y3ckBUX7NL8L9X9emnNyP4sXxEfX8W/j85SfUtI3duW4t6Or30zty9qjC4yNyQEe8b26g2gJ6tGC38DWjn34Ko7arfKJjDHs3EEcSoT/ADuqH1MaslU/lWe2zn75IvbB+0CsnQENMlxmU6Hu95qGODBN+A8/Gp+SPQZRYDyFaAjyk69h8alzSMCK8XSidkv+wzKf5SKMVj5ZCnOTSuVPRzSSPa5F7ZmNr2F/Csjm/YOvvoKEgEA208OPfVPBZb8HCLcPfULi958ZDI8cGJliQNoqMVUXAJ0HfrU7hT0arWL2ZLLiHyKWuRooZzfKP1V1pSi/Ew01yPsb8bR//OxH+c01eRPezEYpcRFiJGlMeRkZtWs+YMpPWAVBHie6lvguTXaEp6OGlC9rBYvvCKavJNuFNs/n3nyhpcgVVbNlVcxJJGlyW4Ds76aQFpWGHUJub+hx/wAf3j1NMag9x2vgYSeJDe21R7L3/RnoTtUzlg/+z4rwi+/iq51SOWaXLsfEfvGFfOeP8Kt4NQ2RT/yfz8bi/oQ+1LTnpJ8gUvyjEr2xofJz/wDKnZQ6WqG+3r/Il7f8CiiiiiJAb/S5dmYw/wCBIP8AMpX31UuT17YpR2xMPYPuqZ5V2c4EIvzZJokkPYmbN5FlRf4qpu6u1ANowpEwkAC52ANlZyVaO5+cVU3JGlwR1Gl6m6Cw1Y5aKBRTAIKKKKhAoNFFQhzHv3uwdm7TdALQTkywkcApPSTxQm1uzKeuvMTtNI4MzDTsHX1W7b/710BvhuhDtHDmGbQ/ORx86NxwZfsI6x50n/8A6PY4vzEsayR5haZZECWF9WVumNCdAp7r8atMVrUrtSHDuRtf4TgMPMTcvGLk8SVJUk95Kk1o8p2HL7Nmt+qY27dFkUn1VM7vbGXCYaKBOEa2vwudSTbvJJrJtrAc/h5Yv+YjL6SCAfO1UMxwrnNOKQkaHX+uqvcNs55WCKpkc6AKpZj/AAjj41cd0eTebG2kmDQQg8SPjGPXkB4Dj0jp2A039ibuwYRMkEYQdZ4s3eznVvTVWNXFLsfkgxUg+N5vDr2H4xv8im3m1au/vJrLg4ongMk63bniEUBB0cpCg3APSuderh1vaiq4UTiZzlhJyVB7eFh9nSp27ibPeHAxJKpV+mSDYEZnYgG3XYipGDYOHR86QRK975hGgN+24F71v1iFPhdzcp8QUUUUUGeNwqC3FPyCHwb22qdbhULuZh2TBRK6lWAa4YFSOm3EGs/kvnkX0JulZy/zyDCYdFB5t5rue9UYop8TmP8ACKadau09lxYiJopkEkbixU8D1jhqCDYgjUVbV1Y1TkozUn0YieSmcQ7aEWHkE8bIyPIFKqfi+cbKDrlWRVUMePpFPDbe20wsfOOGILKoCgFiW7LkDgCePVWnu9uVhMCScNCEZhYsSzta97ZnJIF7aDsFaW+cDSPAmUlV5yU6aZlURot+FyJXNv3aG/44Nha1X6s0/wDZMYfb8LIjmRY+cF1V2VG42OhPbcaXrzaO8MMKO5cNzZAZVKs4LMFAy345mA1qhpuziHZZMhUniLG6j5kYa3zlSMFyoJzSPfQAms+B3RcMpkhIjgTOqRm5lcKeBa1jrlANiWLMeC0NVpPlwg+FeZZtsb04RbQzXYSorWyMylXzWvYafMY91q+d19jYOwxGGUnNcqzc5cX0Ng+o067Xse+qlidjSkMzxFpGKLezCOMZbdAaHmY1JUcC7Fvm5i1YcBsyZIZHBcc10ubzuM7ECwJQgaF8uYdEHnCAAEtn6zctfQvht1L9it6oEWZrs3MOqOFU3zuwVQt7BukQLg2Fj2VJw4pWtYjUBrddjwNuI40qoNkuJOlmfpy3ZgT/AHYJ5y18oeSd3kvxK2A0FSO62zVieJwrrlVLkoqs3VmaRWIztqWQkntIqLtHPmuRPp+QyaK8tRTYI9oooqECiiioQKKKKhDxa9ooqECiiioQKKKKhAoooqECvBXtFQgUUUVCBXhryioQ9Fe0UVCHya8tXlFQh4cMh4qp9Ao5heOUX7bC/nRRUIfdFFFQh//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7" name="6 Rectángulo"/>
          <p:cNvSpPr/>
          <p:nvPr/>
        </p:nvSpPr>
        <p:spPr>
          <a:xfrm>
            <a:off x="1979712" y="332656"/>
            <a:ext cx="4572000" cy="369332"/>
          </a:xfrm>
          <a:prstGeom prst="rect">
            <a:avLst/>
          </a:prstGeom>
        </p:spPr>
        <p:txBody>
          <a:bodyPr>
            <a:spAutoFit/>
          </a:bodyPr>
          <a:lstStyle/>
          <a:p>
            <a:endParaRPr lang="es-ES" dirty="0"/>
          </a:p>
        </p:txBody>
      </p:sp>
      <p:pic>
        <p:nvPicPr>
          <p:cNvPr id="25604" name="Picture 4" descr="http://1.bp.blogspot.com/-jOF3NX4gQlI/UKGMwSHOMtI/AAAAAAAAs5I/bYlTPDr1UFs/s1600/MEXICO0004.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10" name="9 Rectángulo"/>
          <p:cNvSpPr/>
          <p:nvPr/>
        </p:nvSpPr>
        <p:spPr>
          <a:xfrm>
            <a:off x="467544" y="1166843"/>
            <a:ext cx="8280920" cy="3139321"/>
          </a:xfrm>
          <a:prstGeom prst="rect">
            <a:avLst/>
          </a:prstGeom>
        </p:spPr>
        <p:txBody>
          <a:bodyPr wrap="square">
            <a:spAutoFit/>
          </a:bodyPr>
          <a:lstStyle/>
          <a:p>
            <a:r>
              <a:rPr lang="es-ES" dirty="0" smtClean="0">
                <a:solidFill>
                  <a:schemeClr val="accent2">
                    <a:lumMod val="75000"/>
                  </a:schemeClr>
                </a:solidFill>
                <a:latin typeface="Comic Sans MS" pitchFamily="66" charset="0"/>
              </a:rPr>
              <a:t>Podría decirse que macana o macuahuitl era la versión mexica de la espada, era una suerte de maza con incrustaciones de obsidiana a los lados, en versiones de una y dos manos.</a:t>
            </a:r>
            <a:br>
              <a:rPr lang="es-ES" dirty="0" smtClean="0">
                <a:solidFill>
                  <a:schemeClr val="accent2">
                    <a:lumMod val="75000"/>
                  </a:schemeClr>
                </a:solidFill>
                <a:latin typeface="Comic Sans MS" pitchFamily="66" charset="0"/>
              </a:rPr>
            </a:br>
            <a:r>
              <a:rPr lang="es-ES" dirty="0" smtClean="0">
                <a:solidFill>
                  <a:schemeClr val="accent2">
                    <a:lumMod val="75000"/>
                  </a:schemeClr>
                </a:solidFill>
                <a:latin typeface="Comic Sans MS" pitchFamily="66" charset="0"/>
              </a:rPr>
              <a:t>La obsidiana era una piedra de origen volcánico similar al vidrio, era más filosa que el acero, pero también mucho más frágil, también era incrustada en las lanzas y puntas de flecha.</a:t>
            </a:r>
            <a:br>
              <a:rPr lang="es-ES" dirty="0" smtClean="0">
                <a:solidFill>
                  <a:schemeClr val="accent2">
                    <a:lumMod val="75000"/>
                  </a:schemeClr>
                </a:solidFill>
                <a:latin typeface="Comic Sans MS" pitchFamily="66" charset="0"/>
              </a:rPr>
            </a:br>
            <a:r>
              <a:rPr lang="es-ES" dirty="0" smtClean="0">
                <a:solidFill>
                  <a:schemeClr val="accent2">
                    <a:lumMod val="75000"/>
                  </a:schemeClr>
                </a:solidFill>
                <a:latin typeface="Comic Sans MS" pitchFamily="66" charset="0"/>
              </a:rPr>
              <a:t>Para las guerras florales no se incrustaba obsidiana en las macanas, ya que el objetivo era capturar prisioneros en lugar de matar.</a:t>
            </a:r>
            <a:br>
              <a:rPr lang="es-ES" dirty="0" smtClean="0">
                <a:solidFill>
                  <a:schemeClr val="accent2">
                    <a:lumMod val="75000"/>
                  </a:schemeClr>
                </a:solidFill>
                <a:latin typeface="Comic Sans MS" pitchFamily="66" charset="0"/>
              </a:rPr>
            </a:br>
            <a:r>
              <a:rPr lang="es-ES" dirty="0" smtClean="0">
                <a:solidFill>
                  <a:schemeClr val="accent2">
                    <a:lumMod val="75000"/>
                  </a:schemeClr>
                </a:solidFill>
                <a:latin typeface="Comic Sans MS" pitchFamily="66" charset="0"/>
              </a:rPr>
              <a:t/>
            </a:r>
            <a:br>
              <a:rPr lang="es-ES" dirty="0" smtClean="0">
                <a:solidFill>
                  <a:schemeClr val="accent2">
                    <a:lumMod val="75000"/>
                  </a:schemeClr>
                </a:solidFill>
                <a:latin typeface="Comic Sans MS" pitchFamily="66" charset="0"/>
              </a:rPr>
            </a:br>
            <a:r>
              <a:rPr lang="es-ES" dirty="0" smtClean="0">
                <a:solidFill>
                  <a:schemeClr val="accent2">
                    <a:lumMod val="75000"/>
                  </a:schemeClr>
                </a:solidFill>
                <a:latin typeface="Comic Sans MS" pitchFamily="66" charset="0"/>
              </a:rPr>
              <a:t>Los escudos eran hechos de fibras vegetales y cañas, utilizaban armaduras acolchadas de algodón.</a:t>
            </a:r>
            <a:endParaRPr lang="es-ES" dirty="0">
              <a:solidFill>
                <a:schemeClr val="accent2">
                  <a:lumMod val="75000"/>
                </a:schemeClr>
              </a:solidFill>
              <a:latin typeface="Comic Sans MS" pitchFamily="66" charset="0"/>
            </a:endParaRPr>
          </a:p>
        </p:txBody>
      </p:sp>
      <p:sp>
        <p:nvSpPr>
          <p:cNvPr id="12" name="11 CuadroTexto"/>
          <p:cNvSpPr txBox="1"/>
          <p:nvPr/>
        </p:nvSpPr>
        <p:spPr>
          <a:xfrm>
            <a:off x="611560" y="188640"/>
            <a:ext cx="7776864" cy="646331"/>
          </a:xfrm>
          <a:prstGeom prst="rect">
            <a:avLst/>
          </a:prstGeom>
          <a:noFill/>
        </p:spPr>
        <p:txBody>
          <a:bodyPr wrap="square" rtlCol="0">
            <a:spAutoFit/>
          </a:bodyPr>
          <a:lstStyle/>
          <a:p>
            <a:pPr algn="ctr"/>
            <a:r>
              <a:rPr lang="es-ES" sz="3600" dirty="0" smtClean="0">
                <a:solidFill>
                  <a:srgbClr val="FFFF00"/>
                </a:solidFill>
                <a:latin typeface="Algerian" pitchFamily="82" charset="0"/>
              </a:rPr>
              <a:t>LAS ARMAS AZTECAS</a:t>
            </a:r>
            <a:endParaRPr lang="es-ES" sz="3600" dirty="0">
              <a:solidFill>
                <a:srgbClr val="FFFF00"/>
              </a:solidFill>
              <a:latin typeface="Algerian" pitchFamily="82"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AutoShape 2" descr="data:image/jpeg;base64,/9j/4AAQSkZJRgABAQAAAQABAAD/2wCEAAkGBhQSERUUExQWFRUWGBoYGBcYGBodGhoaHhwdIRobHBgcHiceHxwjHhsaHzAhJScpLSwtHR8xNTAqNSYrLCkBCQoKDgwOGg8PGiwkHyUvNCwtLCwsLCwsLCwsLCwsLCwsLCwsLCwsLCwsLywsLCwsLCwsLCwsLCwsLCwsLCwsLP/AABEIALsBDgMBIgACEQEDEQH/xAAcAAADAAMBAQEAAAAAAAAAAAAEBQYCAwcBAAj/xABREAABAwIEAwQFBgcNBwQDAAABAgMRBCEABRIxBkFREyJhcQcUMoGRI0KhsdHwFSQzUsHh8RYlQ1NiY3KCkqKywtI0NVSTo7PTRGRzg1V0lP/EABkBAAMBAQEAAAAAAAAAAAAAAAECAwAEBf/EACsRAAICAQMDAwMFAQEAAAAAAAABAhEhAxIxQVHwEyJhMnGhkbHB0fGBQv/aAAwDAQACEQMRAD8Ats4zx9FS1TsNtrUttThLi1JACVAbpSZ3x8TmZj/YR1/LmPdafowLWo/fmmO/4q79Cx9uDOMeJxQU/bFBc7yUaQQLmbkkG1uhwCBmyzmMjU7Rgc9LLpPul0T9GNiMvrj7VY0k9EUoj4rdJwhovSMp1KVN0FYoG4MNhJHgoqAP6cejj+pXrS1lzpKCEr1vNp0kiRcA3j4TjBpjf8E14XauQQR86lTYjoA4Bjc1ldfN65EeFKif8ZxMK45ry92ScvRrABMvg6QbjUoCBMWHPGOcekWupQku0bAKuQqAoxsTpAkJn5xsJxrRqZVKyyu1WrUEdFUiCfilYxl6pmPKopR4+rLn/vROIlj0rVjrhS3RNHT7Xy1tpHfgJEzbecMP3c5nEjL2SBufWE/bjWFJlCvh6tWUrXVslxBOlXqaDomNWklcgmBfwxkcozOT+PtaeX4omff34xKVHpGzQJSfUGhP84Vcr7KEY+Z48zeJ9Sp9P9P7XMC0NtfYp/wJmhj98GvGKVH6TjYMhzGL5kn3UjXhO5PL6fhicTxrm/8AwlLe4BcP+vG5PGeaQCaeiv8Azy/v9/iLRtrKcZBVapOYvAdAzTj62zb3Y2nIH4EV9RPMlFOQfd2Qj44lDxtmkE+p0xA/n1fcY1OccZsfydFTf84n/MnGtB2sq/wHWf8A5BUcvxZmffa/wGNScgrj7WZK/qUzIt75v4/RiNVxZnxsGKVJ9x+t39GMXOIeIInTSpHSE/6zjbkbay2PDdRJBzKqj+gwD8eyjGA4TqeWZ1XvQyf8mIx3M+IJHfpr7QEQPin9ONKMxz5S1JNSy2QJPcQQP+mcbcu5trOhNcNOBOldfVqMzqBaSdiIs3tf4iceK4TlST65WwAJAfsojmYTI8kwPDEChGbrSdWZhJTuEtp+vSJ+84He4arSkrXmjypH87p26JdG02tjb13DsZ0ZXCiplNdWpHTtEEf3mzjFPCzoj98Kw+9n/wAUY5fS8EVaxIzR2Np+W2/5uDRwTU3/AH3qDyN178rdrgb13DskdIOQ1I9nMH46Kap1H49mPqxrOS1u/wCED5eqtRv5zEeOOZv8AOH28xfXvM6oHxcOBl8Api9Y8oWgGLD3mPgMb1Im9OR017h/MCbZnAP/ALZu3lCh9M4+Xws4pGldc4pUk6uyYPSBpUlW0Tvz8MRDHowpigKW/UK8Nab+Fk4Ia9GdBMkPE+Lh+sDG3I3pst3uGUlS1qqXBOwCacBIjYEtEkA3uTymeYH7jkFOkVzhMDT3aSQfIM3naPHE6eActRAU1H9Nxd/iqMa/3AZdqCewuQSO+5Hu73jhrBtKz9wqY0+tVPLkwY/6Pv8ADljKo4EQsQamov4MHkJMFjnuevkBiFzv0dUYSVNl1pUQNCyb+IVJ+kYm3OFVU6C4tBqWokqS4428hI5gBRSoDywNy4A4tZOrUPozZZHcfqkm4lK0osdwNDYi4Bt06SMHI4ZSgd6trDHNVRH6BjlWX8KsONgNqcWHe8wsrWBqTcsupmAoiQFCOZtGGHD3BdE4SHGNRI1olSvYJIgpB9pCgUn488FugKu50JjKGV90V1S7Y2TUnl7UluOomTa2E3GTFLl9Oha0vu63AnvPurM6SfnLjliQ4o4Yo2qzLmm2UsoddId9ohQKmwEnUTvJTHRWLD0wNJ9RaEWD6QAOXccxk7VgfNHlWCc4Yj5tK6T5FYA+nAHpWa1sUzX8bVNpjr3VfbhmUzm4j5tFf3vW+rCT0oPaHcvUSYTUEkAE7aDMC552HXDLlCPga5lWrbplKSjStJShCSbFRISgeUkfA41vNmjpkpT8q6shI6uPKN1HwJlR6AHAVbxGw69TglaUIWp1Wpl4SpIhAun85RPuxijiamdrAtbyUt07ZKdQKdTi51xqE91AA81HA5HWDVm2YKoWwhJ11K0KcKjHej23SOZ+alPOw2BxH5bTvVZLilkImO0PtuKvMHncxOw0iB0Jq2jWlCyT2z4W4oG3ZMRoQOswSE25lXzsUdMA2kJSISgQkWsB+k3/AFYEpbVXUaK3O+hnQ5ehDYhOkJB7o3873PvxuDRhZvsbHaev36Y+aYPkT9Hu92C2KcyBJAJxzNl06Bm9ZCRF52ibYaIp1cx7j5+eNgb0qAggHnhoqEoBIHx3w8UJKQnFPEGLid4/TjACJtIvAt9W2HblMFCdgehwOcuRO5t44baFSEKVqUFcgRsRzjpj6kVNki4AkHfDWsp0HY2+P041U9GdP69/f998I0UsxYc0rCTEnb9fjjdWQEGY8Adp88bV0C+6rcA3HMjwnpvg31dABJKldbfowUqEfIofglKgeXuxpkJcJPzgOe/XDtbbcRpGnywNmNUy03rcU2hIi6oA+nnhmuxlgUKbGlUCPI3jxm+PFqAsmwKZ+jf4YaM1DLkKbWhUj5qk3Hux6KRBVq0jaJ8PqxJxfDHTTyhblyClCT3hfpjJulUoqPeICjuOuGQaBMI5bgY3qpp2Bvvf9GBQWLU5YrUq5vczH6MBvZWRKRaw5ffliiFKQqeREb4HdoLySemBtApM+YpzAFiB4ff4YlePc+XTgNtyk+044kCEJ6SQQFkXuDbkZGK1IUls8yNj5Y5VmlOXaupsSr1kaoUR3FLaEuA2U2PZATeSJsARfTjbJakqQRkPAb9Unt3Vs64BJd1uqVIkBUxptex57CMGuUpYWl1kKaqG06iwFrWy+0Pa7PUZEQe7yMWvOLMvdipTRWkvK7wb7oJSZAgDwFvLC7M0hLDaxC3aR5ClpmSAogOJPmlUwenhikZWyLWDXVvFSitKpaWhKxfkRMjxwDSk6RZKmo0m+1+uN9HTFtsoJJSh5xkCBKUpV3B42IHwxihpSWiNJMlQi1gecYhLDwdKzHJFZSmnYfdbqPWHGUKhOgu2UFkCQ2YFreM+OK5TeWghaPWwOiPW4EmVeV7m/LENX1yFFVMC9rVVKPtwymXAAdCYKlmIMmANr4rs0yVum1JczBtokAhEvgG/IesExY46Ohy9fP6FHFzzKq2gFP211ps6XZkuojT2t784x0T0v0xcpGxr0gPDpfuLj9OOevUbX4Wy5LbqH5U2pSklRj5QnSdTizNgdx5Y6b6RmNVIkC3yyTvHzXMGqia8glLfN3j+bSNDbq4o4l/SzWRU0SArQU9o5qCkpKTKQCFK7o9k3OKjKROZ1qvzW6ZHxSpWI/0j15azakWY0oakaiAmSpYuoiBeD7sZCg1Nn7s92sdmPnVdGU/3kz9GBOI8+fFMsdotSFqLawpylcBSUmbtDWDMX8xixb4wSpuVMNLKQCdLzKyJUEju+1uRywJ6VqdCKNoQhGp8SUpSNm3IB2nlvtvgNvsZMl+Eq5VRUrWtUlLRSJBEd9IAjkIGwAgJSMWQmRsZA3Fp8MQ/BcJq3AP4prkAdkm0b3vPPfniycrPlIO+wPLytzGI6v1FdN4Cg95ffyv0xm1VJ1Jk+yev68BMuzzJ5Tt+vG2neBJBE/q92+JFMD9tEna+488EvAQkeWAaOpm1xAn3fZj5WaJQdazCR0BJM2SI5qJIsOoxaKIuVDMkRJtH6PPHjbrS0EJWkKI5qEfswizXt0IUoto6hCnkBxXkiCJi8asLl14DaVqPZyAdK90k8jyBwXfUpExU8HS6lxGvsWQ4EJU60FKUvStR0kq+SAVMSN4F8EUOcIS22j1ht5fdTrQrXJ5E6Rb3xgF1aahaFIpV1ACTC0tgIPWHFwkjbqMZZLli9R7OhbBTcAujXG3dEKAHKxjDt2qFWGU6HyBc7eOD015DatKNbiAolAIEQJCSrbUR82522GJ2kqVOxEoYNkwD2zqoJ0IHzUjSRqMEkEJiJxSZYQ2Uh1Q191AaT3kNL0quk6QpOtP5258TgbWFyQGnOg42laE+0gKve5G0dRtiJr2G66pdU+8A1SBodlGoF1RMkoKgmBqiZufLBuWVRRV1NOq/ZrKgCD7JURE7nkr+vjVkFGO2fpq9CCKhxt1KwkhK1Jghu5PdTATBAm/W6rDCneAHM+EzRuFxSadbTzqQlxtISslQ7qQ2LAzqgpMWSbcm3DnESndbftdmbL37pmNRsNVifIpPPGnjuqTTKpmEJ0IbacW2RACVmEN6Sr5w70dJnlgD0ePpU06UiD2hnbbSA2JBiyQOe840ncLG+mdFgpYmee+23vx41mwbbcWRZDa1gcyUjbnufPfAD9QTqAEquPHbnGAq6vQ0pHaLS2krSACnUlRSQSkp5iBykkwOeIQzKijeLAxxnUrTrDtKhX8SIWQItKtSZM8xb68NuEeMvXFLaWlKHUAK7qpQodQfrHLBNdRJcaqV1LaFoMmn1I7yUxaJukSRtG3vxPcFZf8Avi6ZSEstBNpmVRYzuRpknqYxWLjKxZxlGmXw2k45fxLlxFXVqIIh1t7UFEBSQ0FaTaQUhKlAbK23jHSkuSdueOd8dv6KxwiRqZbGoAagClwKAUTFwCIMgidiBg6T9wmovaaOLsyHri6lhTinA42pmErPdSCFt+yCAqZ57RMYxynPEpNWpSVa6ntFLYIJU3qV3DMbpgHSqLE9IPSmstbQgdg0QpwJUp0hZTOkXCR7R0yBy8cGsUDaKd0IMqU2sEyCSdJ5ST7pxTdRNJMl6+pBW8kfOf1TtYtNEfXtjUhQB2JHx8sCVtRNUtJuIZXEXlTKL/Rghv2VXFuVuY3J2GOWf1M7IfQiEy/Lu1zFBKe6utKQeRhckTF4G/SU4qPSAkpzSWnFtqUhhuUhJstTxVYgi4SnCvhNCfXmNxqqnCkX0ggq57QRBiN0i+G3FwCsyk7+sNIt0bplK8xdyMdb4XnY4f8A0/OrJ3KCo57SFa1LOtF1aQYGoAd0AWAHnjqHpUqSijQQYl5I/uOY57laEq4hpdOwAJPUhDl/oxdemBX4k3ufl0/4HMBO4oZr3MyyNU5hX229XE//AFHE7xhbOqK3tMqHvlcfXig4fP74ZgPGnP8A0jhDxykfhbLjaYX8Jt9ZwWIbM1pgokH2w2iSR/7hmPhGPPSw2CwyOfbcwTs2s263AjxwVn6YcEbFCAf/AOhojfzxp9LzhS1TkarOL9mx/JL5nYeMWvicfpQGvcyE4ZV+MOEHSAE/XBkj4+e3TFb26VOGCBA25eHx64luDKaHXEkGyGz3rHcm45eXTzxaCnO8G/hv4m9yMLqtJ5KQWAenWJAKpV7JAO/QXxsTTjUqDcE3m2MstpNMmDJUSZF7W92DWU94mOceEYjuyUDKBsiYI9kz06+6ThXl9O5WIMKdbCHxpBbSWvkyNWpQTqCgtNpUJEQL4bUzVxAgbGY254bVNDoQQE6ASVQBuoi5tz8fLF9OVIlKNsSUra1LUoIDIKSCkOFepRUVE6iAUpkmE/VtgWuy1KVtCG1LWlbaNYlLbukqacvbdJSTGxGHTlIvTAO8Xjb6cIM5pdQK0ypaSlTd4gtqB8rlJHvxlL3JsKTp0UtRThDrC3XYPaNkICrIUpBQUi121qB3AuMYZZUU7CwSypi6ghTsg99ZKkDeO8AYJgAzYYm8z4leKNVO22y5Ep1IU4dKlaiSuQkAKvpAUeYETgfJshr6lQcfqi4NRUFBTLjMaSNPYpg6TJE2PVPPFtyAojHPnRRmo7PWXy4nstI1FaXSVFsotKAe0Noi1xhNw/xM+8hxDbakIY7hAcBUtQmy6hSirQkzCUBRPMxuxOSFp5YKuzc1AsPazdKoSGHNR1FAV3QQDAKSfGY4i4adbUX6YEOJKlPNbupJMq1LkrcEX2KYIInkE8BkslLSZOUqLqygumVHs2wgezEE+0q3NR36YTP1Dnrjb7JCE6C0488jW2hSTMJMRrTMzsDY88fZZxuh5palaEuobUSiVd6BYpO0G32YscsZSEUuXoSlSkQt9RAIGjSpZBO6lOLCZ5d/mMJFO22DciV9ID1NUsMA1Qf7NStSik31RpkoQEQIUYF9oBkjBPCamy0S0jSAdK0EAL1Cx1RF7dMVXFtA1TtammGy6sqhSh3gQha1EKMqmEnY8xjmnBFQ4ap5pUSsJcESNhBMTMkXvvvgTynQ26mmXSG4UqIBVe4+/hhdmLgVTvIc7NZKVBAWSApfiReNQBgfm4YV1RplUGw3BO8+HPww1yXh4NpD9UAVhJhJjS2Fbp6KWQQkn3ecIKy27uT1O5oy/sDqDvZkApbcaRNoJUsaBsJIPM2vhfwJQuOVNS+txJAGns0qBgqIUTAmE9L4e5ZT9smqqm2koSjWzToQhIJUn23AqJEq7oiLAnc4guHM7FNmE7hcJX4zvaBGkmfccXistLqCcrS7I6f62e/tKTviP4qyh12tQ42z2qXGwFKDoTBSHBsoiBCkGR0O8kGtUPyqeZP7MeDuqbWVQIiLdPHEYzayGStClrOK1xDbKqFv5KEBQcZXCkpAnvKAvabYMyt3M4U0timA0KTp7RKCJtI7NtQ2xjV14QHE6oUSYtO+xHvxgc5UCySe9ImBvbn8cUWreaE2VgQvIWw+oPlAWENIIRqWBoRpnUpI3sYi3XBGUEFxwBUggeIN+hON+Zie0cNldoDNoO3PpE2xjTsJFTyA0hUiBe02xLdudluI0S3CbpFVSHumapZtEgS5dXPUSVe4Iw54leBroJuKx5XuDDQHwiMJuGwgVFAk83itJvp09/wuRdHmknDTiRCRWFabqNZUAjqA0i3lIPn78dU+K86HFH6r86g3DhP7omIM2O3OWlnF56XP9iR/86eQ/Mc64geDmgriFESNKVH4MxH04rvTY5FC1c3qE/4HMFx2xSGu5MMyMfvjXn/9cf8ATOJnjVw/hyhB2CB9K3PsxT5F/vDMNt6f/tHEzxYwVZ9RwLBoK9wLpOMI+BnxLTS60JMK0IMT/wAQyR+nAfpqRNMybflV7m09moj32sOsYMzqp/GqcctTIjx7SfqRjX6XmdVIzE/luUTdp2d7C3PkMIlhBv3MjeEEzUv32QndU31EXVedt+W3LFb2akixBF/K/XE9wE0C7U97WAGwFRAIv7KfzZ28L88WbyQB09wxHW+oppPAJRs6jJJnle3hOCS2ZnxsOQHPGTG6QOX043PIuLc9sRVjvk3tMm3Tx+rDIqtcm1t8CswBtuPvbGp1zSbHc9MVQBg7VpbQpalpbSkE6lmEjkCT0kjEUM0dfLXaK9XaWpxC3EkLUlSIBTpIhsqUYSpWobc4xYJqAQdj4fqxgyy2nUUpjWrWre6iLn6BhlJLkDT6EdWUi206S466nTqh6mVrBMFI7RohEXIOq4O46euUQUhOnu2FvzSbiOl+l8UtXtI2nxuPvONKKEEzBmNunXlicpPlYLQVEtkq1LdbRmTbziBMKWvXECw06u6ie9q3JCZiMU7vDRfSg0lS24kSQiqSpwkFUkatV0EiYUlQBuIxrGWALBiL93vEX5G15+OGbuVFIlkpCt4VOgnncd5PlcTyxZarfJOWmuhzriDgCraqEvdgojtUmWvlglIIJhICSPnHT2ccpnFp6MCp1dTUOAhS16U6kkd3UpZN9pUvbw5YMTxC/TJAfT2Y2Dildo1Pi5YpPTUBjFXpLp0Ay4ypX5raitSj0CUySTiiniiTWQf0l1vyjDYMFLb7p8AUdmn4lao8jiC4XGrN179xog36BIAn4T4438Z5mtbjq3Slpx0M93dTTckISVdSNa1AczHLGfo5pNan6ohRC1FKT/JTc/5R7jhW6TZqtlqWS+8hpMAA9otRuEpRedxuYAHgTyxu4szRa1sMU6FOLdUZcTAUlKfaOs2b3PeFwRYThfQVZAqVN/lHnE0rU/NgCSfDUo7DzxTZGgJqn0apDaGkCd5IKlqnqSUyPAYSEaS886Dt5Y0oMuSxTpaRZKEx9p95vj89Zm04vMwlE61OABJHspJtI5WvfkQd8d04i4kQ0hxCO+8E2QASb7C3Wftxx3h1w+vNuKkuL7RQMiOcKI63IHvjbDp093wbpR1N14BVx4D3b3wI8EqASQY3+/icYMHmb7/eTzxtcIsITvuYnzPPHFdnRVAiaTWJWmw2g/T4eWM3qdBIUQTBgXtg1cBMfs8cA1D14MHy54PAVk0ZrlgcIWSZA5W+j9OMF0ly4BCkiTImYEjxwSt0RJmJ2+3GIBWlR5EKBvvP1ffbGszWCJ4Sp1Kq8uQpuCCVKUBYEtk6T/SGlXmVYbcWUZNalKI/2pyRH5zDSvjvgTgUE1uXgWRocXv84II6/NJVfbvnffDfiNYOaoAMfKuE+fq7IPv2x3anP/Dhj5+RZwGwRxC7bZpe/wDRbGHnpxMsU7cTLi1f2Ugf58BejqnCs8rVjZDZH9ot/YcNvSyuF0pJjuvdOrPWcMspfYbqzblSfx/MNv8A0pEzH5M4RcR1SG86ZU4YHqxAME31rGyROHuSJ/fLMOmmmE850Hlic4+KW80o1uIcW2ppaNLWrWSFKMDQQoxqSd8bnAjPKjMgupQ4kqUhDtMkHQoAEqdmCQNpE9ME+mMfibExAeveB+TXE+Hhz254IbbZS5qFPmSzIISpt8pSeRhatJj34Tek7PO1pGkdlUNKDwOp5koT7C7AmQTfYYVcJG62LeCKn8YqdOo2RJXp1EzzAsCJiOQEbzitrH5UIVEi0/Z0xE8GV3Z1braUpIWANUgxpTOwsZg7G20k71ywokExtzH364hrfUU0+AqmqCSPO4+GDn31AiI3ny8/qwspUlLhkQD1t5x47YYOiU96DI28Z88SwM7sKeWe6ZifH6cZVCpAmJkbHGgtlSRA+jGTaSbAbXw6MeIWUuAnbzwbWzAAsCRBGBXW76o2He6/Zghfe0iDG8mcFdg/Jg42UJvzgyOs43nVp8efjgt1vUxpCZKTgXtho28DbY4DQbB3SshJFoUJwe06r4+GBENy2pRHuk7g2xvdq0obU4owG0lSjPQScamZSB8wKn1CnB6LdIE6EA90RtqUoCx5BXhiczXh2spYDD4OsLgKSHFWTJKdQStMDkVqEx5YpuFqYqDilyHF/KuibhShDaB/RQI/bjPO1a+0IKlaAlnSLCXCATPkofq53iqVE27OH8S0DqZDjqFnXoWAlxKg4lOyiRpnc2J3PLHRPR/WoXlqUoTC2SULSOZJJmZ3OJfjLK1GoqkaDoCgttU/NiAd7WSY8L408C1vYPp1GEuwhwfypgKM2BCo/t+GGkt8KAntlZ0rIqRCq9ElP4u26spmVBbxRBVv80GBywPltcDnb7bigtDoUltNtMpCSoGB7Qjcm4PgcMOFlzV1c3MMgeUKJn34TZnlqXc7bDJKFoh1wpEJCUi6lWgqVJR5KB5Y0eFfYMutFnV0jYBZShKG1pUk6bEnkknob/VjirIKM2Tce2qbwdOmE93oBMY7XmahobdHzHEqM2se6d/PHD88p+yzVRUf4c33somLn+T9WEivd551M3g6claQeotyHu8sbCpII6H7/fywMlnWUCbR8LWwO+4JjchWmdvI+WONI6mxq0sQdrcp2wnL6VGQQSFHY/XgmnTOrVEpPIEzPlha9RobUAYOpWwHwJAMzhqFTo2UKisd786BvEAzGD3khLa+RShRF7WBwsoBpWu9guIv9nhg3Mag9g8Y/glxbfuHkMCQ7Jb0Yk+tUWqPyTxEbEBITJ6EEFHjpB54a57ktWcwcWhl2O1WpLgCIUlaG021K5aDf6MR/CuZv0zlK9LP5NaUpWpZhIAGpSWkqULEASLwSYti5HpIfGmVUN4kl15E/wBtrHdNO8eZOGDrk99GFKtGaZilydYS1MxN7wdNp22wT6YIml3FnthP8VykY0+jfNe2zXMl9zvBo9xYWm1u6sWI8f14O9JtCX3qVCRJCH1WnkpkcgeuGqqDd2ZZJ/vKv32puf8ANnlhLx7QdvmNAyCkEpdJ1jUI7s92RJsYvh3kv+8q/pppvjoVywh43zEMZvQLUUAJbcuskJEki5AMfDBEYxY9H8T8o1PVLEGet3TfEl6ScnNO2w2p8OalkpbAdmAlUqILq0+FgCZPjizTxwCLO0fvecjynsYGJXjd1dWG3C/RJLU91FWTZQgwkoHevGq9toxNNoehZwhlYeq33VpOpBETFjKk3Ce7MJgR7p3xYrHu3+8b45+zUdklxLZnW2mVN1HdbhcKhKYMmQEhUgbnnh7wTVFVP3pPeXe5tPU74jrL/wBFNPsPlOk77W+9tsGpuBeT7jhc+rkOm9/v8Me0T8AgjaYt08Mc5ehnTVRiJJInzP6BtgumcUdJIiQJEgx4E9fLClkpK0qIJgi3KPLY4ftrSYFrX+nFIsSSoIWm2/0Y+Ycv4YzTpIiMaSmDt9mGbrIgdS1GlcH2TY4+0gKUBy+rAodHPGThkbW6Y1jUFIV3Yk/q/bhNmrAW4xTgflnQVCLdm1C1SfPQI8cGgWMXxOVGeppal9a0OHTTBDRDbikhR1KUSpKSBsgT4YeDVitYLbJGu6tz+NWpX9Ud1P8AdSD7zgeipgvteYL+xH5qwR/h+9sC0XGVIhpoKUtpJQkpLjTiUlMb6imIjmTgfh3iikFO0FVTc3WQpaQbqUTMnqd8WaZNUTOeU6Pworc60IC9V5BLiQLC1jMnYaRFrcyWOyeUkhUokQlUC1lmSDFwD7om2OnZznDDlbUKDjau4yhCgpJ1SpSlmQdhZG3vveH4gycmrKtbau0AWIcRZGx1wbG0md5HW2jhhkrOm8C1alF1xMalNtFQJ+eAQRbbvA494TKVVrzjqEpdqkEtrSqUuIbUUrjkDZJ3unSeuJjhPMFUxqWVK1OOdkhtaAQkayGwRIEhJKjqE3HXD/0ovGkYpXGRpNMuUKHzRASEnqlWxHkeWGwn8AadfI5zBYQstLnQ6lQUJ9rYd0x7SYmOmrHI83aSl5pRJKgASD+drCL7z7JV7xjpeeZz6zQU9exct/KlN9PdSdaVDqFbTzA6453xMtp16lUIEqBIvKSpaSpG2yDIm3tDphEmnTA0mrOmJbOhI8Im3wwMKUkRzufO9v04OgDw5k8rdTgcgj4c+d8efuydqgmjFxghwkDcafO314DcplFYNoSLH7R1nBrKlHe0+f3/AG4+HdEz4ffl+3FE7ybbQvVTqCzpulRvG825Y8qniErgEnslmBE2SZx5xJXKbpVrRCVd1KSL6dSkpKoO8TMc8QqcyrNejt1rK9SQe3ZbTosFhSiBpPeA5fXisNPcS1JbTbwNRCoqaSndU52fZOLAb1NKBIEkKRCjJEaiTMdIx079xiUo7tTWAp2BeKhv0WFcsc24Tp38vf7Uu0J0oUgBysRpSFEfmSZt+znSr9I1Sme9li7T3ahfwuB9Yx0yt8fyc8VXP8BHovp9OZ5rcq0uJTqMSrvLudIAkxsAMPuJR++FPafxZ/8A7jHXCD0N1ZeqcydVpC1uIJCTKRJcJ0mTI9+KfN0zmjIv/sjxt/8AKzhuxu7FXDx1V2YK5doyif6LV/rwq4nSDneX2B+TcjzGr7+/DfhdX4zmAj/1IPxaTP1YQ8ePPJzOhVTth11LTxS2owD+uJ6YwjLsrOk8j05YHY0mykJM84THv+rEJozyRrep0avm6AYn5phB288ZsM52hMdpSnpKDNz4IGOZwR0JSNfHqQh5htCQkLad1WkBIcbJJvMCJtflzwq4ZXDKtAJAeWDqUCQJtqI3Pv3xvzvK8xWpL9SqjHYpUlJIXErIsEhN1yBpHXkcfUHB+Y6Do9WZ1nUUQ5IJG1gdPKwNsM4+2kMoyUrocpSfnA7dZHh+zG5LEbc/HCxPC2ayJepdouF8v6nPHxyPN0qIC6U+Pe91oxH0mV/4MW1kiACN/vODGFqG4JjEhllBmj61hCqYJRI7WDoUeYQQJVcQSBG98PkZFmqQD2lGo8p7Tbz04b0u4rb6IpaCd/rxm5WefTEwvLs4SjumjNxzXPie8ABHx6YAZGbOPOtNKpXFM6dagFhGs/wcmO8BciPeNsN6XySt9UWq3Bfewnnf9eNT1TqR3Tt4YmF5TnZJEUoEDY7/AH8ca6nIc2gldVTNISnUopRIAA7xujlGB6fyG2+haMv92euBa90Kp3UakyptxP8AdIxPZVwpmLrQUuvLWoToDKSQPiLxB8MD12QZhSsvPJrm1paQpRC2AdQAvAuJjG9P5NlZoPzmkT+CGnVLIUGkaAJvIAlUdAfpG5IwF6IA4XCVmQUujSo2spHsp2wzcGvh9sKBs23MwLAjbflz5QTywP6NULStIJTo1uJACTqkttqMnYJsCBE46YqnJHO/piLPTChLTraT3i6tDipA9lEgJB0wlI2jnztvXrUgEEISByCUiwPSOU3tiZ9M9NqUyqDIkEwYCYOkeJJmByuTuRh8jhdxSkqFc9dsW7NmLjro8vG2JONxOmD9wrzekDq6daVDUXmUzO47UHeeUHB/ptcHqKZBu5Yg7HSbkcxyPScJ8kydZdDTtS72rVUhCgA2ElBlxK09ye8EjyM4J9OTYLNMnmVm/MWAm9iP1HlhkqSXz/Qsn7m/j+zHgCo9XDbMOIZqkEd6IQ9ulQ6a0qAjqB1xHcQ5eukr3EqJJCzGkTKFQvVeTuQCfA3xaZbwzUGq7Cqc7RtTK0IdAQnbQW1JiFa0FIsZiBeDic4yYdeX27qTrpwWHikiCtCSrULzCkJKhbaQd4w75T88/sksJp+efwdEUx3e5Mb/AK/040aD/K6X+/OMKhkfaMNLNVVaVIbJCFtiNSRaEtg++Z8cEUXo5pSJU7UrJveoc5+RFvPHG9JXR6Ed2xS8/YMZnczt7v1YwdJSkFQJBmCB9uEFdkTFI6O1U+ad4/JO9u6OyX/FrhR7qt0qI6g7SaKm4abCLPVfWDVORPhOH9JJcmTb6efoJeK+9RObmdBUAOQWmefQG2F3BqW15o2kpSuWXUrCkWsRYA/NT7IBEiLzviqf4OpSClwvqChuqod8P5UfRhNU8FtUzwepmC4IhxpTrmoifabc1A6/5JseUGxfTqKpktTTlLKOlCkbSIDaQOgQAPqx9bkPoxHZbllE832jSSRcEKce1JIsQtJXIUNoOCBwvTagVNq7yt+1d3/t+GFcUmMoOrFPomd1VeanrUdN+87e2KZaNWcJEezRK/vPJ/0HEf6HEhFXmaEzCXAADJsFujc7+e+K6jWVZ09+amjaB8y4sj/Njo7HJ1Yl4ZH47mP/AMrVv/r39+AuKHtGaUCiYhuoJ+Atg7h1cZhmIP5zCh5FvCTjqtLeaUZDSnj2LgShMXUVRzt+zGz0FiluV8D6pzcwNO/04Eqs/DQKnDCU7m1vADmeQHXCepz5TcKcoalIJCBBZ1FStglIXqJ8ADgOjo6lx3tX6N4pSfkmklnSn+UoqcBUvxgRfbEKkewtTRSpL8MbZc4XHPWKgqkE9k1aGgfneLhFirkLDD5jNARImMJEur29Rqvcpn6flfDBDSnrRQPX2l5gfGF4X3P/AErv0Euv6DxdWOpjnacKBVGsUUpUpNMPaWBd4jdCCDIbHzlD2thaSUj9TU1coapCGkqKXSX0DWR8xK4I07hRTPSRfBiXa8QkULQSLD8ZTAA2gaeWHyiTem+/6FdTaEpARAAEABMADkIG2NzahuSD7jiOZezOTFIx4fjH6seP5lmaVJaFPTBxzVpHbqVpAHeWoaY0gxudyBecHIknBdylzLNy4s07CwFwC65pnsUHa3Nw/NB29o2gE/KaFqnaDbXdSJ3uok7qUo3Uom5J3xH5fluZMt6EsUxUpRUp01C9SlH2lH5MyT8AIAFsGhObECWqEbXLjpnzhIvgkGo+UVingB7Ux4YQ5m4l55LAMoHyj/KUz8mg/wBJQkjonxwqqxmTSFuOLoEISkkwl47dLi+w88YZdwzmABUaxhC3TrXFPqIJHsyV7JHdGMvv+43t7P8ABWNspINyQep+rCvjVIGW1MCwaV4cxhdUcNZjHdzL4UzYH14R8U8PZgmjdU7mPaNhPfb7JKQpJIETy3xlXcWWen7Dd9jVkJSkE6JSI56HYEjmIgkeHlgHgCuJqAgmwcTEwCNVOoRY/wAnxwPT0tWundZaUotjvqBWwlGhadQ0y0pyd7yIIx9w/klRTKVUu3PaM9mEBKtQhSEiO4I74HLFG1uZyLTbisB3pt/IMTMBw7QN0kbeMH3A4s6RAKGyLdxPwgcsQnG/b1LbLb6UNlTqUt62VJlRCh7QeWNjJkRIF8VLGSPoGlda6qAANDbKABytoUeW84R/SX04tS46APETIYqaepA5qbXKwhHsqLZUtRgQSqBz1R0xLeketdqKmjAaRpCk+y4lzUSsWlGw3kRf3YfcT5atFE+v1p9wdnGlakFMlSeSUC+DM0YT+EaJegfwokJAupuQowL+wQJ8cZSSr7mnC2/sOq9MVVLsO+4PMFtVh12GOacY5ikZktCwhLK4QoaAZUCRrPikKA66SN8W/Gbaj6opK1oIqUo1IUUq0rSoK7w8h8MTTnC7dRmSm3zUONlkLSVuGdWpQJ1iFCI26npgKSTV/IJabd18DD0Z5l29IWnLOUyg2be0gewfhafDFixS6SbyIgDnHPHPc44QTl6W323KgNIVpqCh1SV9io9wiOTZN45GeuKtnhJtYChVVqgRKVetLuCLG0Dphmk/cPFyitj8/AxzPKG36dTK06kqEG3wI6Eb+eJ3h2uXTvfg+skquaZ42DyBEJn+MSLR+ok9/gxJTHrVcB4VKt/OL4HrPRq0+jSuprCRdBU+VaF8lgEbjGTXn+gkpVafn6FHXMJiIM/qwGlKRomxKYk+HKD1xEcO8MM1C3KatXUirZssesuQtM91xAJ9lQg4dK9FlAIlDiv6Tzhn6cCSSH05yax5+DfnmW9m761TOIbegBbalJCHxyCpNl9FfHqCMq4kYqEoUhxKTrAU2pQC0GYIInkZwI56OMvCTFKkkdVLJ+lX14W1Xo0plIbcYp2w4i5aVJbdE+yozZUbK+NrgKuGGSklaBvRGf3wzOSD39wZB+Vc5i2LLIwDmOYHmBSo93Zk/pxG+hemiqzAhHZgKSkNkXR33CEk9UgRizyKfwjmNv8Ahf8AtHFHwcXViHKVEZvWC12WD9Efp2wn48zoU2ZUrhSVFNO4EoSJUpSlQEjzw4ydRObV3QNU4/u/t+OE3GJH4YofFpYnoZXGCJHka5LQulQqasDtyFdmj5jCTHdT/LIF1bnrGGSnFctjO2NWYpUpCICrEEwb28OeMNewAV8dsc8nbPT0lSs2GoXCrXvfeMIznDlTLLRWkJIDzgBBAPzEH89XM/NE84xtqq0rcLFOspP8I9MhrqkWguHkOUyeQwRSIZaQlCVpSEmYLiZk2Mmbk7knngJMs5J4D2pQhKG06UoEADYAbDBdOVqG0e/Cd+uR3ocTG3tpA8bkxbG1OaMBCSuoaBEX7RP24FMdyilhoZVmYpYbU44QAn4kzAAHNRNgOpwHktMsBx1wannYKr+wPmtJ6JTPvMnnieo89pKmoLrtSyhlhR7FDi0jWvm8oEzAuEjzPPDNfHlElYiqQd/ZlXlZIJw9NdDnc03yU9MSQL8r/c43iTEn6sSzPH9L80vK/o0zx/yfc4JqePWG21LLVZAG6qZxKZ2A1KAFzafHGq2K5qjfUQ/VJYE9mxDrp5FZu02fL8oR4I64csOg+8n9mJLh/PFNoldHWF1wlx0hgQVqN4lUwBCRbZItjYeKQgpJpay0g/i6jv5EwcMT3NlS5WAL0GR8MION3U+pVCSbqZcCRIuUibA3JtywvzDiBbuoNU1YjUAlTha0lCbnUATKj4C+FOX06DqLiXVAyD2VK/2r2r2kl5aU6Z5wE+KiJwA7h1w1LhVcwqkYEiIBhYNuo2jG+ucKstQQokxT38Q439OJ/KeIq99rXRU1O0yJbbBIlISYv3xfcwEx543cO0b6kClcSjs2VAuLS7q1LBkNgBNjqgmDYQNzjcNtixeKHvGdCXk9mI1Bt5xM8loCSgjx1RhrkmbpqqZp9P8ACIBPgfnDzBkYX1xeNVDbailtsrWAoJ1qX3Up1KMQAFKP9XEZl+a1FCKxhDBBQe1SkOBXZpcIEpSEq1AEzYW6RjRWKGcqafnn9ltnTaF062lGdaglIESohQVAkxYJJJ5R7sTeeZip5xtxlC0mnfKJUmy16VaEJImUrAUJ2GoTgfh6jqWwt1NE6p9wFLSnCEoSVGVrXJC7m5OhJMAQMGs0T1I2lYoVPVAUSX1OdpClA6lhtCtpJAAAidxjJVK+xnJuNJDXiDN0VFE0pkgqdW0tCJhRCVpK7ctImTsMZULqV14UCP8AZQIk6kw4bq5QZEczpOOdmqfYWVPpIecXMqidMGNIEpSFEuQlPMJuTfFnwdVvNNqLtHUqW6QpSgGrJAhKQC5qgATe8k4LWbBGXSmWFWwlbakLGpCwUlJ2KSII+GJjg+pVSPKy90nSAV0y1H22pug/ykbR+rDR/iQgXpKz/lJP0hZGJ/iyvXUNpLVLVofaPaNLLHsrHKQqSlQsY6g8sGL7jTVq0s/Yu9XtAjaOlx1+3HjCjMHEtlPpA7ZjV6rUlabLCG5CVj2k3M26EYKpuK9Q7tLVd3cdmmR8V7YDwwr3Lj8Mw464aW8EVVKSmrp7oI/hEbqbPXmQPMc8buFOKUV7BI7jqYS4g8j1HPSf1G+PafipaiR6nVyOqEf+TErn9I8mpFdQ0dQh4T2zakJ0OpO57qz3vIX333ZNNUyTi4u1+x0ETeTj6mXIHK2JfL/SAh8a2qWpWmYVpS2QF80/lAR7wMbmOJ1i34PrPPQj6yvCNNMupJxtfsA+jBU5hm0fx4v/AF3fHFNk9s1rhJu1Sq+hwfoxH+h2p1VmZqKVCXAqDuJW7YxInyPLFjlH+9K42s1Sj6HDir4R5/V/cS8P3zDMDzmnHu7Ix9eJD0mJCs1okEqAKEjuq0qGpxQkKFxilyetSjNK1tUy6WdP9VlSjJ8gcS/pUeQzmNE8ocgVEiRpSvla5Ekxvt4YK5JlCOFWB7XbHxNQ8fj3/wBGAHOGaapJSyghAMLf1rJtuluVGTNioWF9zsFVekWkdUpHaONtg3KUHU4OYn5qevzj4cyG+PGo0ssVTgEAaGe7HIAT5csQakj0Yz02hu3wbRpACaZr3ifrnG5PDFLIinY2/i0/ZhIrj2bCkrVE8g1cHG5jjc/8DX2/mcI4vyi61dNf4UA4cpNxSsf8pH+nCbM8kYqXvVm2GkoRC6haW0AgboaBAsVbmLhPnjXVcdu9meyy+sKyCElTR0g8iQJJA6c9sacl4lUy2EN5dXrUTqWtTcFxZupSjBuT8NuWMovyictaHBVU2RMJIhhocrNo93LBtLl7abpQE25JA+rEi9xvWDbKarzIP6ETgdXpDrE3OV1AA8HP/F44GxhetE6GJnE/m49arGmN26ch9626r9i303lZ8k4kXPTCtCu/QupMbEkH6UYAyD0ploOlVI4tbzqnFqCombJAGjZKQE+7FEmiUpxZ1p1EmYg4xeQCCLien6sQlH6XgqSqiqYG+gT/AJRgxPpTbIn1Ktt/NSPGb2xtrD6sCvTTDVJnaMeugJQoXgJM+UGcSCfSe3EmjrE3iOxJ+mcaz6V6RSVJUioRIIu1eCCJsr68CmH1ImHArC3MpYSiygsqIKikLRqVKStIKkza4vaOeCDkFSVEd1tMlKQiUttoQkQEJHeIWtRUVGSezE2MBTwr6QaKjpGmVrcUpAP8Eq4kwb9RHlhi56ZqAbdsf6if0rw73XgknClZS5BlamW9LitayTJkkBOyUibwEx9OEfFFF6vWUdUkgJUTTOk2su6CffI+GAn/AE10XJLx/qpH1rwtzn0qUNXTrZKXkaoKVaUHSpJBSr29wQLYKUrthcobaR03SUxHvxjpOo9D9GItHploYE9tItPZjf3KwS16V6M/MqP+QT9RwriwrUjQ8r8sDyVpdQChSSkjw5Qd5m/gYwFwhmS5cpnzLzEd7+MbPsOe8WPiDgQ+lWj2KKnpHYKwpzP0gUSnWH0CoQ60dJhg99tXtNqvH8obkEeODFUCU1Vo6E4ZBkYF0k6eo3nE0r0sUO5Lw82VY8R6WMvIguLHm0v7MK0x46kUgfPUmgqDWJksO6UVSRskmyHoPjY+Y64om3geyUiCFW5EKSRY9cTlX6TctdSppa1LSsFKh2S4KTv44m+D+O2aUrYecLrCFE07oQrVpn2SmJH7cNtbQPUUXjhl6uuW0pY0gCZBm4+0fbhkmtPe6m8ddpjEnWekLLFqClOLkci05bztj4+kjLSD8sdabhXZrEnyg4RRki71dKSC+J8jXTvevUgkmPWWB7LqYutI/jAPjvvM0GTZs1UNpW0oKSoAiNx1BHIjCMek/LoBU+JiSNDm5/q4R/uzoKWoNTTvpU26odswEqFyfyjdgAfzhz333pTeDl3xjlMy9Cw1VOYrBMFaRHmtwzGLbIh++OYXm1MP+mq304kvQxR/KV7oIUlToSlQ+cJWqQYG4UnD3gdEV2a90gesJ38lknyJMjwIw74OXq2JfU1JzsLkBK0gx1KWFiY94vigznhdiqdbceBVoSpARq7igognUIk7DYjHK+J8/f8Awm4Q4UlpamkFMJUESe7qSAT78WWR0AfKe1cqFd4i9S/t7nMZgrBXZTkzFOkNMtpQE3i5NybkmVG87nlhklUDp77YQngSi1AlgKkX1KWqb89SjjCo4JokrQBTNkFZBkarQo/OnmMahR+uvQndaBG8rSI688akZyzzfaE7fKovflfAaOG6UARS09v5lv8A04hPTIwlpmnS2hCApTkhCEpmEpI2HUk4wTp7GZNKMJcbV/RWk/UcEhwe76MIKLhWkLSQaVgjSk3aQTJSJMkTOCVcJ0ZEmlYMREtpj4RGM0Gxj62jV7SP7SftxscrW0CVLQkdSpIHxJwqVwlRTPqlNJ3PYt/6cfI4RohKRSU8G8dijfrtjUaxqvMWhYuIBOwK0/bjA5swN3mh/wDYn7cLl8M0kz6rTzYfkm/9ONyOH6ZKpTTMCd4aR/pwKQbNq+JKVJg1LAPQvIn/ABY1fuwooB9bp4PPtkf6sfKydhIASy0kBQgBCRHwGD1sJ0EaRG8QIxqNYpPHNDqgVbSiRMJXq/wzjI8a0f8AHD+w5/pwZMJJFjo5eF8ELdOgGb2wWjJij92tEU6u1BFx7Dk2IBGnTMyoWjnjXXcRUCWkuKCVtqUpIUlhSwFJ9oKAQSlQvYwd8E0tYtbg1KNp8Pmg8t/fhvrOBSCpEijjDK4J0gRczSudY27LBzGf5etpa0FstJCishoxCNOqRouRqRy5jFITjFJwKQbZLN8b0EhKA4qYjRSvFO8QCG49q3nbBw4wZ0qUUVISlJUSaZ8CAYIEo3m0e/YTh4Tj3GCTh46Y1aQ3VKJ0bUzsQv2TJTEHr4HG7MOLm2SQpqqN1XTTuqT3JkggbWMddxYiXitsepxgE49x3TJcUgio1JJBimfInzCD5Y1VPHNIkoCg/K9gaZ7UZMeyUarmwtc4qceYJiaXxnSIKdSXUlSdY/FnrJki8IkXSbHGTnGdOlDjhQ+ENEBZNM6IJMCykgm8bbSOuKInHvLAMTiuMKcq0BqpWSASBSvGAYiZQOowM/xVSBULp39WkKg0ThMHb5h6x9GKlGNmMZNkpUZzQIVC2SFd2U+puKI1AEA6WyAbi0zggZhSJcKU069SBqlNIu0xGk9mJJnYXsdoOKKMD1WXtuFKltoWpE6SpIJTIvpJFp8MYNsAOdoQlo9k6A4QIDd0SYlxMykbXNtsLMofabrK1fbtKLqmlaUEqUgJb0wvSCATEi+2HjWSU6YCWGUhIgQ2gQJmBawm/ng1CABYR5YID//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4580" name="AutoShape 4" descr="data:image/jpeg;base64,/9j/4AAQSkZJRgABAQAAAQABAAD/2wCEAAkGBhQSERUUExQWFRUWGBwaGBgYFx0aGxocHB4aGhkcGhoaHyYiHBwjHRwcIC8hJScpLCwsGR8xNjAqNSYrLCoBCQoKDgwOGg8PGi8lHyQuLCwsLC8wLC8sLCwvMiwsLCwsLCwsLCwvLCwsLCksLDQvLCwsLCwsLC8sLCwsLCksLP/AABEIANUA7AMBIgACEQEDEQH/xAAbAAACAgMBAAAAAAAAAAAAAAAFBgMEAAIHAf/EAEsQAAIBAgQDBQQHAgsGBwEBAAECEQMhAAQSMQVBUQYTImFxMoGR8AcUI0KhscFS0RUkJTNicoKSsuHxNGRzdKKjNUNTVGODs8OT/8QAGgEAAgMBAQAAAAAAAAAAAAAAAwQBAgUABv/EADIRAAICAQMCAgkEAQUAAAAAAAECABEDEiExBEEiURMyYXGBkbHR8AWhweFCFBUjUvH/2gAMAwEAAhEDEQA/AOzsojHL6bMvZ5qi70K/fXnalmRUO3kD/ljp5e3XHPezFDvuD1qJkioMwtuWrVztG/zfFFg2NMPcY0VaYBBmJg7zvtfpiocmRzO/X5tjTs5nO8yuVqk/ztCkxEWDNTUn8ZxcdWiRcg3tuOWAFI3r2lCpkvP0vb19cb0uHu0BSBabn5nHtWqZsY1THh2PQ4nylVtNwT7to6jfHBZ2sSPM5BgI1IT0nb0t+7Fb6pIP5zz6ieeC/wBSLXERy/0xpVyLxsZ8v0GOlgRBZyGq34T+vnj3KcB0qTq56tybk3gnFuhkak+RPMRHwwRfhZC3YW8p+Fxi1ESutYBWiVBUg23M+8XPXG6ZWFFzf3bYuNlmiVExMz088L2Z7Y6FZEXvmMhdAhVIMQ7GbSCNQBxwA5MkWTQFwxTy5M2IHrv6Y8XJbX+OFhPpAragTRWmoHiDEuGkjew0noRIgn0wzUqhqBKqEFGWQRcEG4/D8sTpksCtX3k6ZLVzO/lOMbJCdyfTHiI5MKB7rR6nF2twxgurWsj+idrWscSFuDZqlNcqGsJgHy+ZxsOGAzJIxtRoVEabD3Hn0xYam/Tz5z/li1SQYPr5ADruD7VsbtTRELOYCgliXgAAEknyid+mJMzlHswBt0Ukx5fPLGqZJ3UoykqwIYssWO8g/pOOqTqES81UaoS/iVj90MwhSfCIMQdiee4wLFJwwh3UkXHfEkXEFqZkEERfce7BvP5B1zD6gdStA52MGY5zYj19cD8zT1OJF5LK6iLAglGImZ+BvsRhT0hujNpenUoCBcMdmOIioWovOqCQwflsdwNj+Y64OfVFv7Rgx7XlhY7JcNepmS4PhpgMfCbk6gVnyABjqFw4NnGUzbkD4ZtyJ+YwyBYmXnAV/DIBkweth1HztiNckFFgw5TO3uxZOddmYgAgAcoiN9t/djPrDEBhdT/Rgj1nb88X4i5W4Oq5ci4BP4Yg4fRb+EMoxBAKZgT/AGUNveo+GCOSV2dgxAExZSPS84kr5Mrm8lvIarJAEQaTX266fneRBZBpkmSX+Wa8cspTnfm7R/h+b4ZyMLmQ/wDF8xP/ALWj/jqYY2xUyi8fEyGrdT6HCn9FtIHhlOeb1On7RX9MNi/phW+jQAZJqc/zdeqp9dU/riRxIPrCQdjskv1CgsnwIaczP80zJB8/Dg7ULAWkH13wO7EU4yjA/dzWaFv+Yq+Q64m432lyWVfRXrhHgNpgu0EwLICfd0k7YGQ17QwZdO82+q6l3YTN564sBSDq3t4ot8nAjI9veH1GgZkJf/zEakDO13AG55mcNtKmpEggg3kXn9+OphzOtTxKtHNRYAdd8bnOCRIv64lSiosB+GM7pTjqM61kL0Ue5BI3ibbzJHrf3fG2t8a01HLHgcC0qCTYTc89uuLSu3aJ/bTiA1JlhUZdAFap0ZPGFU8yCylrfsCd7p9DLk6XnUpXvKbA6Q2otpAW2yFTtuSd74dO3PDKrvSq0VJ0WqQo1aPaMH2twJGELOZ8OVdXChqRQER4LiLGSPEI6WvsIWyhi01+iZVX885W0gimKnhtoTxNr1IxB8VpUwIJAmRO+OhfRw2rLVVdgwp1iqiI7tdCPpm0+Jmaf6UcsJRVq9Q0KIL1WhgDdV2UN5IpAY++LnHWsjwWnRp6KagA3bqxgCT52HwGC47reD60oKUbnz+82+uqLQfjH64jzWYVl0wwnp058+mNBkIabCfLl54nXJna2CbxHwSq7qFhQ1tr4nyjayZFh541XJC0xHIx8874srlwvPT+WO3kllraTlfLGhIUXwO/h3LM5pjM0DUBgqKizMaoibGJMdBjTjKacrWqag2mk7LJ0iQpI8QEi/O+JgdvOJ3bPiuWrVafcOalRHPeFQ/d6FVoGvToJFRUNjMjpjOz/ZmpmFRjUQQBrElnUlVdZFh7LTvzHphS4Oxq5o06rBgymmRpalU8KMNahQACNA1CQBO3TofZ0kZil9oGYo9NmVQmtVCsmpRbUpkSLXaIkjAXA1AGPYczriJQ/m0P8P4PSy1AUlBK8yTLMxuWY9SfIAbAAYgr5Ck1yTBkEXuD05Y94vTdSGZvBGw2nzviqNRMc/S98EupRMdrqJl2l3IteRabdPxOJKL0hIuZvvO/pijVyLkzp22kfoMWEyh6gT5c+X+n7jibMq2PGO83yiIrNeZuJaTHlf5/KhxLKn67k/ET4qp58qZHLlf8vKLdXKEAAWYD2gt58he3zyxUq1qn8IZVSBHdZhjf/gjb1IxYGLZFFXc9yB/ljM+WWoj4s5/TDIzHkPx/yOFzhE/wrnSf/Qy0f979ZwyGcceZRePnIlbCp2GSPr1I/dzlSJ89JHQ4ah78KvZN4z/EqfPvKb/3g044cGQ3Ig3iPFTlOG59kIFRM1XVT+y1VwQRNp+0t7rHbHI6VPUZJliZJJJJnzNySeuHL6SuKPTr5rKqYp1aqVmtOo93TCr0ABXVa5IF43EdgMstTPIWUMtNWqEMJjSPCb8w5UjzjBL0qWgq1sF+EqJwquyuy0WhLkm288jvsZjocEuxnbOvla9NVZnolgpoySApKhig5MN4G51T7U4Y6/aKuaWZpMFbMBwaSHSs0mEmoqz4lCy0SSOZwH7IcK+tcV1Cwp1C5jpT5gnqwX3N5YGmQveoQ+TCqVpJudqNFRe3qZ9euNaiIJkgTvf5tb5nFnFHOyKVWxMIxHLlO4+bYicZyft325NWo2XyzlaKnTUdSQajA3VTuKakRIjVebe0l0aChw2zSNLAlWBFgVYXBAja4jFRHGiQIETEWAFz8Bf3Y6NkexeVorQp5lia9VdRQkCGgEhSoBOnVEkxtM2wR3XGN4LHjbKdpD2c+kytloSsfrFK0kkmqg2MMZ7zrBvv4thjpQyuUztLUq021pqVgoDQ8kHkfaBkdQZ2xzXjnZXLZei7KTqVWbS7eJ9KMW03tuhsttPngp9HGaKZDM1CSPq3eaY6tTWo6x5MA483PLA9S5Baw2l8TUeZH2SqjLZtiPFpqPSc67d24ZlJLGIWtS7ufU9cP2Q7QJXMpqW8FSIOrmD18iJBEEEgg455xummTyqOFOsd3SQAgeLkwBkOyXZQZGoTynBHsRVNLMvQII16IXRqWg4pkrSLg+0KVMEgCARv4l1AxtrFjzjOUaG35j+KUwWm+wn9OsfriRqhANpjljVqb2uD/ZH4Y0K1J+78MGgNMWu1fb6jkl0MC9Zl1U6YMSJiWaPCJm8EmDAMHHK+0PFWzihq7677TqUMRsqz4ViPhJkyT0j6SmP1RUqKh7yqoBAM+AGpy5EJpP8AWwG4AmUXL0GqUV1mhTd3K+E6rjc3JI5A8uWLNkGNbqVTEcjabnN/qqlAJDbSoUjTcwCSsGYkQT+YwY7KceNCsFqGcvU+zr0nJ7vu3OliQZA0gzPQEc8OecyVKlVVUUHvHBJ0qyqGMLYHUFJIggWsZEY5zxQmo9Ylgpd6hJNoLMxk+V/mMTjyjJIzYPRVvGrMcFXJZh6ms6qVRzTQho3QrLTGkiqtIWvqU9cNvZrixq5igzJEs677E02PS+0Xv4jvGCPbPg1NcnmqwALNRQT5IVIIO3JTtNudsL/ZzLsKLOm6srqo3JRw8En9oDTPSPeDJQpjzGsNkMonSq3pI2N/j5e7EdF4MWAbYiL9fn92N8vVV1V1MqwDAxuCJH4RjbuoO3vwWKz3WbD588VK+lWYsxUBSxvAAEyf193xt0b36cjywscX7ULXmhlQzuToeoabClSWStQ6zpDsIZQqE+KxgA46wOZIUtsIBzf0yZe4pUKryY1EqoKgkBhubjqAb3uIxe4H2tyubztGorCmUyzroqEKwZ3pyu8NZLEEzfHMu0vBhlMz3aSaZVdJPOwBNhEze1hMCNg0/Q8obN5ib/YC1ou/T3fNsE8JXUIE6g+lp0HhI/lHO/8ADy/wip+44OnC7wZD/CWe/ZCZcC53iq5/xfCMMZwMwi8SDUBc4UuAvHGc4BGl6VNpH9EKF/xH5jDTmPZvfChk8xo44y2AqZXlfxAzv6J+WJHEqx3Eodsuy7Z6vm1plRVpDLuJHtBlqKyzy9mfUDbfChQ4aeHVWbMQ9N1ajUanJCMdBtMFlBEExcrtMDDxmuONR4nmFRBUZ8vl/afSihWrAzuS2lhCqL22F8QZan9gErFXqsHctbSWdi7RvAlhbpgObKFGmOdL05c6/kfbFWhnNDMyZtahqsEWnJJd2Pd011HYSVJi4UcrYfOwf0enIO1WpVFSoVK2WAASpJkydRK+mOd5jLKr02o0k1LVVgZ0htLq4EiYiAJE7tvh3yf0ot3j03y3jU2Ra6szCNRNOVCtABMahHOMWX2fxK5hR8Xb3950FiBhO+lmpUHDXNJiF1L3pEg93eRI2E6QeUTyxDxD6VsqFELVZ5/myndmOcs/h+E/rgDxH6WqrF6SUKKgyFZ6jVA3KBS0IWmdp/PBQp5izMDtEDsnlRWzlCmT4WeGIj2YJIvaDsfInfbHTuPZUVH+sO9QCgxqBVaJghjbnOmL8iRacD+Ho2cDs9NaQUU0WotIUn7xSXLqNxcpAPIEXDEYmzvEe6UpnEZ1YBdaIzpUkQRoWWQlvumRBEG8BPO+twF7TS6XEExkv3i12szi5gtXTWqCnTpKGR0L6xVNQeMCYWLiR8RgtwbLtSyVJKjaVqqKxpaYao7eIGoZJKovdqF8N0MzbFStlcuKIQ0q1VSSaVJlcPLkHvGVQAgAimoMWmZnBbhHZLN5g66o7pZNyQzweQ3VI/tRAsDghPh0g1AjbJqYXA3HM/31dHqaStJgpo6Syim/hqtVPsjwNNzf02c/o24HpX6zUYFx31EDTp0hazBm3N3NNahO5Z2JJGkKcynZKguXah3Y0OrI1uTAgkk3LGZLG5OM7IcErZSm1Os61JYMGUERKhWEEncrq/tkcpNsYKiCyNqa4wb49xHTmTb02/T5viQ4vKTm/wBKHAsxmK9A0kd0CMG0iQpmxETfSTyvI3iwrJLSpCj3ihMxlqZy8ObLpErMCb03RpiYbbfHWWPTCb2zyRCNm8uyMVGismoAOFMCHHs1FJI5yDp30xGQalqEwMEezF6kKNesKimi1bQJ7uoKg0AmCthcahMW8QkG2EMcAzFWoadCjUqgs2llBKlVZlDF/ZUHSbsQCQYx0apl6tUHvKYpgI2zamg2KzaJAuQenTFLs32ppZXMVTUfTTNNdIEGdJcQFkQRyA6mROA9O1HaM9ZjBUE/aMzcKOX4C1CqJZMowcSWAOkllBHITAi1hGKPZxpRvGDDmCD7x6/5YrZ/6XsuwqU+4dlZSoMwGBEHUCsrYmbHynFHs5mlVRYsTF1IM76GtGrUt56yIBBAnqVJSC6RgHq5b4Z2zfJ16lGoJoLVsLzSVwreE/eQFiYvpEAWgL0XvhYg2bYi+OYdqcoHFN9IDlyjwBJGht59rYfDBrsB2mD0vq1Vh31OVQMQDUUXETuwAgje087XxnUoMt1OPTuBHOpmVXUSwEAsSbWG5vyEj0nHK+wOYY02Ld6lRvtXVx4aneywqqIhCZJKKYBPPHSeLcMGZy9Si8xURlaDyNjBj8/QjCMmZzi1Go1URXpoIdY01RcBlXddrqfZNpgjFc9lNpTpa17xe7T8EGWyboole/R0JMldQUPy+82q2253wR+hf/as3/wqX+Op+/AftZmHbQjSN6kHm0lRt0En34M/Q085rM22pIDz2dvn3YNjv0e8Xz16al4jzwGrq4hxDoDQHPcUzOGJ56T7sLHAsuU4lnQCCjpRqGd9TawIOwUaWtvthpIxxlV4lUvBGFOvQU8cpER/srMP60utx6MbYaswoi5gDne3Q2ws5g/yzlzzOXqA+s/rfEiVbtBGdpUqfGqikLqfLUnBIuW11VZp6kaQedh0wXzNIAxoBBB5fn1wK47k0q8VrtUkCnk6Lagbr464Y+fSPLrhXOfZqa9y1ZKjPVYkyX7ukwpLSWTAI1amJspmdxhXJhLtYPlNLB1Ho1o+2NHEny9GmtMUg9RrJTpqC7MxCiP2QSY1NAHPFXK9j2yzHM1ipqNTaUVSyUwT4gGjcLADWLMWi1sR9k84EqipSRjTiaxJ1o1Y6VDU3YamI8S+Hwi+1oIcf7RHNuMnTAHenTUJ1ArTDIajK0RP/lgg2ZgZEHBkxFdvnFc+fWYsN2Tq52lWzKsadMErSpxOpV3adiobV6wYJEYKcG43w+jSQaqOXqQA4qBUfUAAxLH2rz4gSD+GOi5eglOmgpqFSmoVUU2AFhHoMJnamgj0qjZJlVwq1KhR7d24LKyKJB1Xg2A39JdfSijOwuMZvv8AWTnjNECe8DTEd2DUgHYkJJC/0jYdcAeKdpqDsqUtOZEksFYabbS/si95m0YW8gv1UM+WrZg12RWCUVcaJKktVBBDwNQAIiTcb4P9m+BNxKpUrZmtoNSNApKACVHhbQ4ZYKzAud74GvTIpu4ZuryOKqoFOeBjSKiuwARqWbqsQ4ggOrMQ6QJnlG2+HHsL29Y1vquadnZzppVIAuFujgWkxIbYkkWtJGl9H9NF1tXqVag9ksEUKsxAULCiLeeEPtfw3u61Q0h3YR/s4k6ShgGWmTIn1HkcMqoO0UyEKAQd53UDHuBPZbjBzWUo1yIZ0BYcgwsw+IOCiNbA5INzw1YMYH8V4z3bLTRTUquCVWYAj7ztB0rJAkAmTABvF2swMeVx64UsjnDUermTcOAtMXgU6ZbQ1iQS7FnkDYqDOnFgLkE1BXbermVyrvWrkliESjSBpUwXMS7ai7ws2JCk7rey6ubymQFLK1zVbSusjTNOkWkghAQSx6iY5ROG3iypnkrZRm7tvA1NujCCCbX8QuOjfDkfaNqn1ut32nvAwD6fZkKoBXyIAPvxJTVsZAy6NxzOsZvPDuopEu1USriNMNcNJPsncRPwwscQ4KWJqOU8bey5QTzIAaOQ/wA+sPAM5UGUo0jmEpMbUZEhUaoUl1ZdRPeMF3ChGVh7LHBXIVkSmWSnTrV6qlVS1WrUqDc16gAUaTI7tbAXsoJCqYmQ7R9uoXIu8Q8xXQZgLoKhWCNczMlSYMxHMc9PKcOWa4G2VaqaawV9tU9iqlwXQESlVd+h252Uux/A3zOdoUxMI61KjG8LTYM07SWMLG8ttY47NxzLgoXUTEzy8j6c9sPUD4TM1XIOqIuZ4yaq0xf2i0g2K6TDW/4i/DALN1EOoEgEtOo/dvIPkQYjz6Ri5Sy60qjLOzeHkNJUu8DydR//AKDriGmoHijUVOojqTIA23HhIHUct8C0BDU1sTnJiHtJv9oV7OVeIsC1DOFlTSIq1BUmPZXSVJUEW1SCfPDetGqay1atRXOgpCIFAkhrXJOx3PPYXxzU5urTaVYo/iCsVAZfCWYCJ1KdPsmQDpYQVGK9JCHb7alTQyh1VZeAYYgVAZ1GSevTA8mIv3ghWM7LHztRwBa6+EDWNWlpurWO67A8xij9ENFqebrq66WfLo4HkKjr4uQMjby92BXZ7iFCjVlWLqi+ILEuT7PgXcAyZj03OGjsZxE1uK1H0aNeUFjv4ap3gwDLG2K49SeHtK9TjBpx+3EZuG/+K5v/AJfLf4q/7/m+GIthdyJ/lbM+eWofg9X9+GEnBYovEr8uvlhV4t4eLZA38SV15fsyPhf53bFOFntKIz/DW/8Akqr8aZ8vLEiVfj5RW+kEOvEIUVCamXpgaYJOitUIIE+0uowdlLaz7Axtl+zpFNVru7juguhCVCku1RgHWGZbqt4nRJmbG+1FQjiGXYSJyuY9+mplyPf4j8cVqyufEzEKYt03vIieuE8+RgdImp0eBWXU28WsvXqZU1FpuwpwQiOO8QxEBbyrdIaOotg32Tplw2aqM2p1a/gCrSUt3ZUKsGx1eevAXtBkWJp0xfvH0mNzqgHa86dW3MR6Ge3XakZWktNdJLySvswPugi/hHPYzAw5iJZREOpUJkIEWc32qzDUa8sO7e9VJvo+zpsqHemCHBMCI2iZxNk+zSVM44YaUV1pKRMhYzEKsGwIRDv0N8BuEUq7VG1JT/jAaky1W7r+dUxAAkT3Z0wLmkRvGHbJ8DqpRJ74tmCadTYBdVNe7C2E6CJUkwTJMzEVzvp2EjpsRY3UI5DgOWQVFyvhKVPHDMxD6QQHLEk+FgQJja2BPEeF1solSpl28J1M9JiVAIltdIrdTN9OxiLTgv2byz0mcuoTvEUkTI1mrmHcA7sVDqJi9sA+OZmutavqDNQepSRY+5/N+P8AqNLg9CnmThNNWuwf7j7V6OiP6g/iXamo7Va2s0jXpDLEqf5t9Ieq3WaUtsfvW3nG3Gzr7zZRqJAmd5JIabyfFz3wK4rwSoGp6mYgMTaDp7yqgq7+14WXT10kc8Es9ndBNLMaViwrA+HoNa7rvBMEDrzxoYmHnMvNiYXtGr6HeJB8tVokjVSqkgc9DgEHf9vvB7vi8MpDMxPhIELaJBN9tzb4Dbnxnguffh+fSpINJ4Rwt5SpBVlgxY6Wm4ietu1WMEHlMjEOKM7GbWoK49XdaD6fASulGidLuQiGAbnUw293KRHEqSZeiEmKenTpG+lRCxFuQ+GLnbfPrTpU1cwGqqxvECkDWknoCi+8ibThCHGK+frzThaQEjVa02P9EE8oJMDbHDzltJZtImVM9W72maakkMovJBBJC3g3Nza/hONK3Zw8QZq9d9KUyyCoglqgWdRuSAFJZQYJOkxaCZ6/DatdhUSu/dJGuqG0oKSqykUoN2IdgClgHJ1zYWOIdrvq6BaVGEpWKgEqqiNIkWG4mTz54pkysdk5hceBVsvx9YEXh/1jIk00JOXqkDSoisEVVDCJDsqmJ56DYTpFTMJT7tKlGoSzg69dUItPZTIWCwYyQo3vzgF07IZpXou6SEes7qJJiQheOg1lhHIzNwcAcxSy/wDCTFUgILgadOthqZtLc7r7P7XncKZjqZfKEbECqnzlbs12frUnCmotJ8wAUM+GoACdINjrAYtpMW2mGh94P2eKSWdqjzvIVQIjTpHSJkzz22wL4xk6WaotSdhMWE3UjSQY8pkjaLYC8N7Q5rIFFzIJpmNLzMbSCTsfJrcpwXFnLCjzKZOk0nbiZ264cacNpiHGq9yCQCLctvgMBXzQQSRY3358h+ow4ds3Wvlmq0yDTdSP7Q29DIG+0eeFFNKqrvcsBogSzSAQEHnzPxwZjq3hukBXULqeUuFmqlQEePQajER4RsgB5Emb84Yja1evlVAXUCysNQYsSSDuTztME8rHng/2dz2h6tOrGqsNfUWBGhT/AER+p52G0kJlPvUySsjdZOmPKJU4CHNkR4Ygxqt/zn6yumRrU1inUEHYETt5gwRFv1wc7DmqOJrqt/F2MrsVDpYzNpIHvEYFZSsNRW45hdNh1jp6f54P9hSP4VQDb6pVg/8A2UMTe+8jqMajDak+67Eccv8A+L1NoOUX8Kn+eGM+7CvStxkA88kY91Vd/jhnY4kzGXiQofPCt2mqk5zh45DMGP7jTNvX5mGkYXO0mWAzGRf/AHmP7yuN/nl75WVfiVe1F8/lGUj+ZzQ985c+7bFajmvGAwAHKW6deh29Zxc7VUQM7kzJuMwo9SqNb+6T7sDM/QIBExBEGOc74RzgF/hNnoifRn3xd4vnh9dBUfzbEi8CQoBM8jcgf6gVshTepmK2cdKbimC7a50gU5hQR1INgL7dcbVWl6zm9l3AsGNTUeu6Ae+MXczl2ocMYNCmoyNM3gurlWB28Mi3Oet9DHSoJl5gXym5j9n37hWNTXnM1TcstwpD3V3a7KKR0lCIgkgXcwRodjF1s1atWq1XOp2DtSXaAqrTbYbXJ59cXezXFaeb+s1UkIjpRpk2PdpTQrPqzufjgyKe+ofPXGfnysG0gxzEit4oHqdj8pAbuFJBkGTN9/FM73N98aZjstRiEDoQLFK1QRa1tUR5QRbbB8H4j3/6DGKkDrhT0jDuY2EXyiq/ZF6tPS2Yq6bEq2lkaLiQQDvB3xpkOFLQITMZWj4jpGYoqArFjADqfFTcsYEEgmPLDZTFtvX95xS4yoGWrTMFG2EnVFtI66ojzIwRMzE6fOUfGB4hyIg9oOCFWNMLqDhtKkb6VLDTbopsLH833sv2sWlwujVrsxYBlAAJqMqsVUhSZbwAEttucIi8QNXNZQvISnSSkdQt3nckv1v4gJmxtyOCfAcuCrvcxUZEG4VA3LyLf4R0xqElcY1TNxoM2Y6dgZS7V9om4jmQKSVDRp09OlgqkuXDMWUk+HwpAMGVM4myebopHe064oAwVKqe8Y21VYY+AG2mY5m1sXMxkqbk2htwwWGQgEeFp/DbEVH7WkQy7hkeBaQSCd7Bt/KffgXprHE0l6HTsT7ffJuP9rwVanTStpAIbwKLC9pPQHl5YorV/ib5c0K5eopLNqpABm23eSBblJjG/CqYq0qTFpPdrInqonfe/wAjBDhdVe4olmQEogM6QZ0jULm55RgR8IoDiEXCrctyPZKXZztU1NKeUaixqUacHxoBEyN77MAd7jAbifDDVz1NqlGz6mKl1OsgkwfDFgUBBFwBGC1NVXirxGmplZnzDKLH0Hzykz9AB6VTUfDVRYtB1VaYY77W/PEilax3ECMCtjIJ9U+zgf1BFPhtRCrKhDkgqDX8Ig3lCsQRIjcSYjB+l2gd6ZWtl1qAErZ0NwOhtIBxu1YISS40nqQI/Ue/qMQ8GzKnvO7YNpqbiDuqE3va5FvwxBbVuYz/AKdUICnn3faC8lxEUO+oQ9OjUVtAqRAYICPEpYWaRM7Efs4H8MOlWO7g6QxYmF5AdBB/PDXmApB1wYBgkDc2Met/k4X+C5TStUXIWppB6qFWPWJgnnGDo+pYNcBTKvxE8qZdm9kgtbTJgTaAT06nBrO5Q11WtTUKQPDJubCUcDbpI8t4wOS07yDfykYMcH4yq5f7SZDOEUwGcs7RHqxCdJgYHksCxDZU8Vjy+kDZfS99mUwQTdTzB/z39+CHYFT/AAve5GWqg+mukQfhA9ceP2eemrOCDWBmoTYPJAKf0Qo9k3jzvjbsHVD8XVhInJ1LHe1SmIMcxJwRGB4inUPqw0djYjtvxdTHs5R/xqp+7DDhfosDxUjmMmJ/tVRF/cfmMMOnBDMpe8gU4BdrWhsob/7XS/Exg6pwvdsmtlP+bon/AKh82644SG4g/wCktULZE1BWZfrLKRQnvL0asaYINiBMHaeWEfiefZahXvs1SKDUFqBWZqdp0sVPji/3lJEb7dF7dWfh5/3yPjQrj92F3t9k1qZU6lJcBtBEyDpJmRy8OAs4DhSOY0iE42ZTxFjKie8WoQYrMkjZwAjKwA2lahEbCMMH0kEDLU1WCGzCJHkEquBfppwIz2VLVFVbS1IEA7qFRbEDdpIteIOCP0i1JoZeIj6yTvzFMiD/AHvxw3VVEtd3cC9k89mcvWerSCPTZmSpSZgrOQneju+rhTK8jLA2urenb6hCd9SzFA1AdAelqLXAlRTLMbkASBMjkRK92X4YHy+bqKA1TToQGACzhO6LEkWDoY/rt1IwYPA+7XMSjkoyMjmsfZCPV9q21R3UiZKss+HCeZUZzcbwl1XaX8v2zyfiUNWJBCkHL1rE7Bh3fhJ6Y9rdtsoACKpMjUAKdQ2gmYC7QpvtY4A8MydQDK1Hp/xhq093V0BUpq1OnUq3VYkClpXcMwMkmRlShSJFMUqrIqir3TUwO9XMVSWpAWNMhjTBBbRCHUoEnC7Ysd94cZcn4IWzHbZQAKdFvEPC9Zlpo0qHEAFqjeE6vCht7saZfPvWzNFK9RFUg1KdNFb7RkurSZmkIJkhJJSBbGlDhNWhVNUVKYpfWAQS3dhabAhgAovJZUFOYJpo25IxXzlGv9YWgup6OtWqViSGUACpodhBemxDCBAlo2WDwXHdL5TmZ6touJXTVQK6dNJqMgcyvdioSvWQ89TfnOD/AAwmitbvSEpnMOqPPh1SJRj92SbT7UwNsA+0nCxTorUpAAtR1mwA1qWB2HM77bnrjqnZqir5eodxVrVWINwZY7jzETjSyKGUXM/BkZHsRNzdXmukA7zPn6eWKGVqhaYQ1E1uxYjWDdiSBfmBAnywZ412PytLNAChSCtRd9OkFQyvSFl5e1+OE3tgqUc0606dNRR7qppAGkwA5BHIGQDPrzuBcAO1zQb9RIN1Dv8AB+TidFBtyY0EMZi0ef54vpwul9ynTEruaYNvWN8QcYfh1UistKn4vDUpACm0qLMsgaK1I2IOkle8DA6QBVfguWWykoxgjTVNFK4YhUKhSBSrHYrAXUlQFQLiDiPnLDrB/wBR+fCXqHDqCk6aFEbzFMWNvLGZnhVFo1UqTRzKAwJmxi3z54p1+EZVjJzOYKwQz99UFWkbQWVpDpcKfCGG9wCUiqcCyglajK76QSalZnoV1YkB6dVmapQYmVJDEIzANqBUmPQE76oQdcoHqD8+Eu/wVSRge5o8iD3Y5+73Y3r54IQvgVdxsJP4emB4ynDCpD0H0FoFXSQ1JtVlqoDoYTMOBDQ6t4vas53h+TqUnXKU8qj0galarTIfRo1MFUkFjqZfZMQuqbwDb/T+Z/PnI/3AdlA+P9S1k6aZhgiMjMZuTAAE3MekWB9OeB2SpQhuCQ9QGAbnW8nrERHkBgl9ETy+a80oH4mvgAmeak9ZWVWRa1QMQx1R3jCSIgwN7/d+EhAoqEw9SXyW0kb+ciLtfbbb59+CXAJqPQVgIDVMxTOmZQmwJPPvW1xbdcVeJDTz0k2DSQBNgb7AEzi9la9Fswz0mUpQQUqRUkgiDrjkRATqLA4Hk9WH6pvEF+MMcZzSUUbYEmSN5j9cLn0deLiuuI/i9ZgRz1VaYNvJg6zzIOJMwTmKwSFL73nwJcFnG17hQdzI2DHB3geUReLwoAVOHKi3mFFYx+/FcAC+HuZndVbURDXDyTxXMzyy1Af9dU/rhiwucIP8qZ3/AIVCP+ufx+d8MTL64ZMRXj5yFL4Ddqac/VR1zVL8CTgytsBu1LgfVT/vVH8SR188cJx4kHb61PLMfu5yj+OpB+LYF8eqDSFImQ3nsJ2Hv+YwQ+kp4ytE8hm8sTyEd6uFrtNVYq5Ckmmj6YsNembXm+3nBwrkW3WaPTHwNBb5Y0u4DTqZaDTHIkKCR/YJ9+L30i0AMvRtYZjyHtK2/wAMb9pdJfLxDTSBEcxTcEeg+1G2L30lZfVkKZAj7YHnYQ8H4YdVtQUzNKUzLFTsdmqyGsKZpkNoZlqLqBANSIIIi9+e4wfynERSpPRXKIEctqKVZJ1WJIqIZMW8U2AGwwsdlah11P6ifgx5dP8ALDEr87Ab7bYVz+uZt9B06ZMIJ53hAdpaa1NTZWsGVAigCi4VbE6TqBAJVZm3gWMSUu0lMF2TKZkNUILn7PxEDTMGqBMACegF7DAuodzG15P+vpjag2oj/O/IbfNsLlVPaOHol7Mf2+08o5pRWNbua5DKVFKtVXSCH7zVpBe+qI3iLRtidOL5hyGZhTRSCKdMSSdoao24m9lWfTfFoqVUmJkxPPlYfPLG7OTyUbWv+Hnib9klekxj2wDxKoaoUOoJ+2Ei2r7WoWHQARy6fF++jclsgJGkio4jeL29evvwmV8kzUqdQQdNaspJB5uxH5x+WHD6NbUK9Pc0sww/v06dQRfbx40LtBPNOoXMwEsdok1ZmkZFqFYN76mW/CQcc7+kCgozrAKNJp01MAXEGZ62OOjcZphsy14K0FHO4erb/wDPHOvpAaM1WMyVCWidqaH3b/NsXx8wGSQV8lqSqamiqtOkXNRiUqFVgQ1RT4wJ3YHa+Nk7NppINFhaCozVr8vGt9vTbBzshpZ6uzIKNMEEEzJaRG0EAfhit2s4Ll6SMyBqZCNGl3CrAMALJAGqBA67YWd6yFBNDCAcWtgD+e4wTS7PUQSXy2akbRWQyeZBDT1v57csR5rgyhY7rMimJKh6tMgcjpm4B5gRPPFmtwdVpI2uqCyKzAtN4BMSLfPTFjsd2eTM06jVnqtDlUCuygaY1N4SJkkC/wCycRroarjDYlUhSvPu+0g4LwdatYIgKlU1OzV2AVfCBqVDB1bAE+LS3THnFqgXK1CihBWvFNFQBJ7oUwFnwwxJmZLHbYNa8JpZUKtJYBDFySWY2gaibtHTl5YTMyv8QabxXYKIvHe2E+nLzOL4X1XE+pFEbD4f+Rs+iake8zTj2e7oKD/SBrE+4SPjgTncsv1jMo50hqtXUS0AaqjCSeVrz+7DF9FS/YVjvdBI5whNvjv6YRaSt9a1sSdVYuVjcs5O3QbAco574moxiYrlJAhvJZNK2bUVGWuvduV2IQIUAFrB9TNJtOkW8Mm3x00qClkUDTc30+ytyfQDfyGKOV7ynmtNAhwAdaOVVdpAVgjNIABvFtInE9bK1q1SKlCoaYZmcKyrqCiFCMxGokw0Er7NyLArNevc7Rhzsdt/z3w/wPhgoUU1yXcBqrc2cgTM3geyOgAGI+zgnjNWLAZJQB/9zbeWIn44Uot38pBbSamkMyiIZgtgZJtY2FgTGM7FUag4rXNWzHKU2A5hWqNAYdYE+WuOWK4FOosYv1DAIFjFwemBxDOkblMvz6K/v9+DzN1wG4T/ALdnP6uXP/S4/TBlm+fk4bPMRHEhTC/22EUqB6ZrLH/upg+mF/t2P4sh/ZzFA/8AcXEjmVb1TK30qg/UJFtNag3wrU+nr82xQ7S11Sk2oQBcmQLAj4bk+7BP6Waf8lZg/s6DPSHXnywr8Wy5q5mhTdZVqoeoYmyIzaT/AESQRF7Mo9F8i2QT2uP4GIVh7v3uWRkW7jKBvbTLMIPIlaJv0Mj44LfSDSnI/wBV6bbdWg/njfN5Y1DlzIAasyNIsdVOr4ZB/bC/DFr6QQpyNdSwU6CVkgaipBCidyYiBguM2BFiKYzk3ZqpFWDENTIHqChn33+GGPX+O18LHZr+epeasNp5fuH5e5rp0r8/PFc/rTa/SjeH4/aT07jzMDe3njbSsRItymw5fvxBTMc2vyjcenTEiKpYiDM9PT8cLTUM2pVIPg3DbTJk3P44tVM54bi9zciZB+em+KlOkUqkwSrXMAQNt/3Y9rrN1m43jfYc8ceZQAVD/CeHK+QU6Nq7ueZnW0n56RiXsKAMxnVBBE0HtBgmloIkc/s/xwu0uN1vq65PKIXrTVaoQdIpp3jkFm5TK7XM2G8M3YHs+9Gma7uC2YpUfAoOldKsZkm7kuZICiABFpw6NlnlcgGs+c1zmYU8RrICNZo5ZdMgEgNmnIE76QQTH7Qwl9tMvOZzBiZYJ/2qZ6+nwxv9JWXzCcQNVKVSDRGipTYyUpiahlPEhUtBPQg4p5fPtmqOYqMdcAQxEMStOJaIG0DrYzg+MbxbINoW+jlPsaxmfYXcAQqs02v9+PdgZ2y4gatJqa3LkCJAgkzETeNPPqMWuz1VkeolOwZA0EGxEIT6mVv5bcgLop3+Y1AHRTmGFxq2sefIc9zhVlrKWMew/wDJjXGO+0LceQNSaOS9eXpj3sHmDPd+yE70xqiQe5ZWPlNSoOlseVKrQREjp+c/u2wKyvEfqeYWqZ0Eaag3hZBDDn4TJ85wFRaFZq9bjCsMnbgx34gheoRFoABmL7298fjhB4koTh+ht+95Tckq538j+Rw9cZqkI+hvGKZYXvF/EDtMAx5xhW45R76maSmFXMIFkWjQijVHkfa9PTBel7zJ6yrEvdmO2IySVFfLvVDvP2ZQWCKp8LsJ2PPoL4o5nhj6FzVNxVpvUqBEZCjQKrgARuwH7Uk8yMK/FKTUYHeAtBBVQfANhcnmDNunnjqvYxWPCkZtSkM7KQQDY6muQbFtYnoeW+DkVBnMC2peYI7K5QHXVa3jqCGlWB1lTrXkQoAg4IcS4yE8CDXUb2Fv8WInSg5sfdJgY24UoahTeT9rrqm//qOag/xR7sCahNPO7mK6IoNrFS5KybCQ1lBkw1rGM0jW5PlND0hCLfeU69NFzCjNA1CzaTVCsyUxfXCLOnw+EMATJkmFOHPgbJU4vmqiMrI2UyxRlMqys1a4IsR4dxhbzPEHyjjvqQcMSVqU20kRbYwJjpGCPYPN0qnEs49GNBoUdhHi1VS1v3WJJO5Jw1jJriJZavmMvDj/AChnB/8AFlzf/wC4fp1waZcBOHj+Uc2Y/wDJy9/fXt+ODeDRdeJBTwtdvyPqRIaSlWkeW/eKLxtv83wx08J/bnUuUrhwqgVaZpwxl01ITqBAEg6oAnYH1leZR/Vlz6Us5HCszF9SqPSXW/8ApfFHg2TDZqrUkEUwtEHaGMPVg8xHdqI6EeQ2+kdv5LzklmChXW4+66WtymR83K5TJfVlp0zqqCSzMYu7sWdjJJjUSQLwLcsDdNW0PjyEA/D+YK7a8UXIZRVo6VqCorIscy0kwPLU3r12KHw3gBq1qS5mozsxGpNRBj9kt7W1+W/rh9+lHhfeZI1FBmgRUIiQVX2vOyycKfZjP03zq6w1Mk6nRjs1rqTy25zAO+xKtBYJrJgjK5FsvntBiA9aL7KpqKL9YA674YfrAKkyLc/08+nxxS7XA0s24YEsub1hyQoKVqCeH+/TJ2j44gHF5EBafi61kn/XAsq6jc1v0/MMaFSe/wBoVoZidv1/Lpi4tYAA2mTseXX4YDjjMEHRJmPDUpH1mWHTyxZp8ZAB1U6ovPshp6+wT8MLFDNUZ1O1/sZfrAmQCABeI3nfEVesqoWG9rXFtrDkf3YGjjqlSQXBE3KOLct12xWHEUaVLAc77D4/N8ToMqMyVswm2V49Uyr1atM02lwCoYioVlWYQQVNlm5WNXOYx1PsnxNKuTpOgIULoAIM+A6P0n344xQo1K9UrRWWcu2oAsFVIVmAHmLdSQN8dB4X2ty+RoLQYVHZQWY2Zi7Eu2oLIQkkws2EeUukCgBPL5H8bEnvtKP0pcXIekqz9pSqLsZYM9Bu7ANpcoAfIkWJnAlOGDK5RkJDVCpapBMTBUKLTCgb84Y84xQ7Z9pTmcxRzNJXRaagJOltJDEsSFZgp9m3MLfljbMdpxUp1Q6qGemYZCYLGxDblT+E9LSZNuYBrbiXuEZvRVqKfE3ckiJsUambT/riPg2aC0aYkSVDGxuWlibcySfjizw+gRnkBWwLKbxbu2KlhOxKCd4wLzVVcsSmpDT1Hu2Vp8P7DAXVlmL2IAI5gL50tiPdNH9PyjHu3thk1eogc7b+o+fdgFxszrEGB+NoP64iTtENNmU33JG3T0/divk2FeoKIdRrMapFhzvyaOuBJjKmzH+p6pMihVPMfeFVjUyFNyASKAm0gwse+2FfM1GTKMQTrH1diSNjppCfO6/hh3z+mhlGCXWnSMRtCrHLfHMuLZ/QKlE3SUFoJbTTpyAeSgj49MW6b/IzK6keqPZKmT0hhXdiKauZMSWJV2APkdJki4EkXEjsvbfNCnw12poQO78KhfZBFpHL1vHQ45qvCctRopULJmK9Q/Z06Z1oO7A1FyssyyRIUqGGkWG1jjHEMzVouKtWqe9aCC6hYYgBe7SQoBI2vtJN5MTuIszhdo75dVSjTA5U1UWvYeER87b4udn+GLWpValRFanW0hFImUQsdRB6sxg9FUjfCzxHNNURER1VmHdgk7MQdU6YnSqk2j8cTjtbmsuoWMtUpqgCpTpNS8ItCzUcWAgCw2uJsnhXSbPJjvUZQAFhDtF2UqIg7ljXprfuqzanUQAO7qm552qEzPtiIIXsXCcRrin4YpUgylQPvQ4ZdwdufObiMMFHt/lKqaHqpTLLYsSvQRDhTqnYCSY2wD7JsKvFqukEj6qNOpHQwKgUGH8R29q0xYQAcNBQIoXLRy4e/wDKOaH/AMOXP41sGKm/PAXKW4rXH7WVokf2alYH8xg7iDLLxK1LCt9Ji/xFm5B0nzGqPzj4YZ6Zwt/SQw/g6qDv4I9zrP544cyr+qZJ9IOTU8KzkAD+LsRHl4sD8320yo9ipSLFQs69RnTcBRPptg120E8Lzg3P1Wr/AIGwlcNpUoQJTTV3SNIABggGfSZxRzQklq4jHwTiqZjL1VJDHQZceywYEWvy2Itv64532d4VTr0O9raglKkjmJ1lQguGXnCzG1/TBtcyuXepXpsdWhi9FWs7LBnTEExIJEbjpiHs5ladOklN6galUoikzKYBHhCmR74I2i8Tipal2hsFNzB3EnYCiuYU99TQjvBMPR0Eob/fR/DtcQREQLWXqAhTAkiduvQD4Ym45mGppl6D6S9DUKVdripTKjTrgyHFww2JAYbkChQzA2bMU0M29lfP70+uJbxATT6Vgl3/AB/Jl9qaDdVIG3hmDH441PDaZW9NDt9wfnGK61lvozKNH9KkbjoABPLpiOtnmUwK9IyJnTb3kOL+WKUe0cObEB4h9PvCA4ZT2CgSN1BB2sBpjn54hfJlYhqkT/6j25A7/vxCmfZZ+3oR6Tv6VBzx7l6zuT46W5tBvFyQNd+nXEURyZDNjI2X6feXODcK10KhTwGq9TXUkmpUVXMKpP8ANrYTpuTeRAxFXy+qkNKaNB/ZMGdz7vLHuVqumWRetSopglQJdh+nwnFxqzKBILA8w0RM38+nl8YvbXc8j1LhnIgqpwsaQykzF4vN7Wv8nC5m6ILgQQwYqYBOrWbeGNwp5bysYd0zkTruwE2MExdZ5Hn8Dhc4xknB78VFUkiogkhi1gIEQdlv53wZHPBgsbUZNWQGpTWrGY+xWNP2gYwAWIk6pizeo+9iSpmFiFopaRPdKJsJBuJifKMWHP1ejEjVUlnqE+LYtUaeszE7EryGMr0EXJDNOL+GFgaUQto7sKOWljLb6r7CBRm1G5vqBgTTe53MgrVQp1NQ8UX1UxaJmPjvM434fxejUOnQGB+6KIkcxAkfri7mFLZdS095BUybkoSp2tcrvgdluC1TRFRdDBC8AoSzKpYFWlgIIEC3TzOKiiN5bNmOEqV4MyrmECsUp1cvT8YclQKbyI0ugPMWBgEEi4nFLilH+Md4S6a2ssfaRESwI8LMdhyBWY2BzNJ3tHSDrHhbUZujysGTMqykXMiVknfFSilH7OvUfvHJioWIJ7xbOBYeGRIFrepxfG1LF+rpSG/P2m/ZtCQ+oDvasam66eUi3h6+eDeVpioyhVXuqLSzFfacTCJPQ3ZtgRFzOkdkuKI1Y6QAutUpgDVUIJhnUGERR90tqm9gJINcY4iiGnSpjUWWKSK2wUAksT7CgESzXk8ycByWTEcKgtraLvEJbOQ3sKpjSNy2ljPmVBH64O1sqxSYIYAgALa8bW6WxVydI949Zmplu7lQpZlWYO7QWNtyBHIC87JxNmBYACTEGZ9B0MXuOfriDe1doHO4LEyhwekjTrQMCSADTE+HfxcrnlGw8sGuw7TxOsS+r+KKqEgSFFViB1MTE7nnfAfg2YVWAdlUB23mSDyvyv8Ajgp2CpxxSpP/ALdoifu1VFwfXn+uDj1jB4CbqOFJf5UqH/dE/wD1f59+DLJ64D02/lR/LKJO/Oo2DJPzGJMfEq02wv8A0jJPDq8/0D/1p+k4PI0YEdtV1ZDMjn3ZP93xfp+HpiRzKt6pnnakM2RrgEgGg0jT0Umd5gi0X38jPNeEcRZPq5YllakqHwjw28IB5j8f16ln8qj8Pfocsx6RNOfd+lumOU5HLFqFAC00qbGSSNWgXtttuLe/HGiN4LICN4Vr0zre5C1IKQkQw3E9P3YHU8lT76qjIaZ5GlKieezAXN7g4YWylOqFJEnkZYQRafIcvjgLmeDtTqIWKkBpJudiPf0+YwFGB2MGSy7iVWpVhUpiqwdDUgd5BcEo1iedknntgpksoLjTAOxAn1BJ91sDeJcXipSICBVJJOk38LIATv8AetHPBLIdoMuBpMUyecHnvuLTv7+eOcNXE2Ogzpppj855x/O0gFBDKZXQy05vyhv2t7G3igyDgdlnPic0zq5BUC6o5w3s+l4/M2eKZcAo1SlURgZBvINiCvn1wuJxEU1emrFlElG0P4JNgTEkdCOl+uOx3VVI69bIYEV7JeyNMuHNRXZiw1yvOIidiAukRyEYuZPhisWQqviuCVHL+lFuo9DiDh/HKS0u6NT+qCjs0m5JVVO+/vxKnGKdNzL2IiDTYEHyBAxVg18RvFkxegFkXKnCHle6aQIYSoFzra4v8xjfP1W0IxYkiVssCPyPz5z7lKSslJlYOw9uD7LX58/at6YNrkVM04UTciDc9R+/F2cKbnlmUkmCqr94ykEjUNJERcbEfJH665mh3lanS8XhPeQR91REf3r+4+/XOAUhPhtBAE8r7Ttb1xpw3PBdeZqOCahKINzpUxAAuSzGwE2A6448WI10WLXk3+MkzdFalcUQT4tIGpbTepUt000lJ5XI5xibtZUWllaWXAOnUVSdyFUnUeZOoiSec4q5Cq75inU0lWFR2YWBhVCLTF92DSTsq6mPs487WcVSse9QhqaEU6ZAI1ENqqMpO6kgKCBfSTzxyg6h+bx7qcgJNSapWAyi+bOw2vqqMRz6fJwZ4KCMpTkEFlLWEQWkmB87YAcRzFE5eki1FkKFiYNliIPz+GC/BuJKaVESpBQAi3tAaSDG2mB64E4JX4zuscAqAewg7L0TTrvSDGHL6Rt/OL3g/wC5Tf0L/EE9RqLOATTJOqCJB3Bt1B38jg7xGr9tTroy3lZkxrSGWfIjUp/remKvHq9N2RlqUwYJg3YSIIIF7QPeBF4wZDvv3lVUZcHO4+k1pcNDIlame71A+BfZB9khbbeGOkFhtbBygy0VDoph57xiQXPNiWm/iJJ5X9cT8IySVctS0BPCAGIAu0eImLeLkR092Nm4XKWUbmR4otefeOUYG+TejM8hhKWcqPBYMSrjTyGk3g/1eh8/eb1PKalQq1tBECPa2Nx94EEeoxLlMpSemUYAgSI0mI3v6REzOLC8PCaAsQpjY+f4zfAS/aUCxXr0dEFtch1AXwiRzMfPvwQ7IsTxdTcfxaqxk7g1kMW2vG/IG1wcS5sAmKhRE3DOtgZJEQbeH5GIewh7zi7sNMDKsCBsJena/wAxHlhpDe87CKePGXH8rVv+Upf/AK1cHyfTC5kz/K1ef/a0uXR3n8ThgY+nvxcx9eJTp3wM7XN/Ecx/wm/LHmMxI5lW4M2S/DB/yf8A/IY5vwSqadLLNJOqikibQFMRvBEb4zGYHk4qVbgRo0kAHUYIDcpuCYJ5+z+OFPiHF2DkRI1A7xt6fDGYzAOm8R38oHPsNpc4bXFXWzLHkPMSb/PP3EcsulA0nZTv1tjMZicuxqBSXcznzCyJAExa9tjba+IGyCV48PdxPsWm+5tvbHmMwvZUWIyGJ2MprlRSLqhYGR4iZN2g4pUKUk3N73M7wP13+R7jMMKxowDQg9P7ImTyPpyxFlc+dboZMAQdV9onzxmMxA3BuceRPOK8KDhAXcaiB4YAEkA2i+53xJwvsggC6XYHbVAJjnBIsD0x7jMVLsBU0OlABJh/NdkMqSZpeLSVLam1Mp0alcz4lNhB89pxT432apVCoaTDSIJBEdCpBH6YzGYGXbUd+JzKCJXzXZyl3ZKmqpG32rNznxa5nGj8JTLBKV6ksp1NYjvILARtvjMZiFdjYJ7yz7oLmtbhlOsr0XHhJMc9JFgRNpGKWS7DKk/auPJBoFrSQDc/uxmMxJyMAQD3g0ABFQtk+CpQaEapJgmarFTNroTp98Ti9VyqMQSviEQZuNumMxmAMxO9ySATIM8gVWIkEbEeoOIM/SHn8dvTpjMZi6E/vF3UTVAHARhIZSDJkW8trzfFD6MwP4UzEAACgAANt6I/zxmMw7g/ykY+RHHhhniua/o0KA/vFyfn1wwk49xmDmHXj5z/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4582" name="AutoShape 6" descr="data:image/jpeg;base64,/9j/4AAQSkZJRgABAQAAAQABAAD/2wCEAAkGBhQSERUUExQVFRQWGRkYGBcYGBkcHxcYGBwYGBoaGxodHCceGB0jHRoaHy8gJCgpLCwtGh4xNTAqNSYsLCkBCQoKDgwOGg8PGiwkHyUvLCwsLCwsLSwsKSwsLCwsLCwsLC0sLCwsLCwsLCwsLCwsLCwsLCwpLCwsLCwsLCwsLP/AABEIAMEBBQMBIgACEQEDEQH/xAAcAAABBQEBAQAAAAAAAAAAAAAEAgMFBgcAAQj/xABDEAACAgAEAwYCCAQEBQQDAQABAgMRAAQSIQUxQQYTIlFhcYGRBxQjMkKh0fBSscHhJDND8WJjcoKSFlNzokSDsxX/xAAaAQADAQEBAQAAAAAAAAAAAAAAAQIDBAUG/8QALREAAgIBAwIDCAMBAQAAAAAAAAECEQMSITEEQSJR8BMUYXGBkaHRscHx4UL/2gAMAwEAAhEDEQA/ANLy++9dPLBgN7UP0wLCmDFjv99cQyUeT5XXsSaPOjscI4hw/vFFDdTa8jRHX0/vgoYWE9cKyqBMmiG2Ci22JquXQ+2+HigF/wBce7D549MdjAIGSPe97+G+HZ4SRzo9Dhww8vMY9ZRy54dhQ1NCTRB3B57bjqMI+rCydt9xXQ4fA5YRJ7/v54LAabJtpFML1XyHK+Xp7+uF9z0NUenr6Ydj9z+WPJfesIBJiJFdRy5Hfof364ZIYjwkDfqPnghW9f5Y80gNzNnn+vvgAUUNDr+n9MJ+WFmX1+G2Gw3rgQwdZtYIobWpH7GGZcsWUg6b5KfTp+/bBRiF2OvO8KX++KJAu6YoOQYc7670b98LjQq1bAUCP64MIx4yAiif388FhpBGgJNV4eYHkTzx5JA2jcem35EDrgmGKgQCT5enxw6F2Fn3rBYUAxhtAIAJ2+N4c0Vd15+xwYF6b8jhBav3zwrChBc6SdNk9NvzwJMSqjw79PTy3wbqvkRj0R+uCwBszESFNXR/Lkf1+GG1JD1XPY+RrkR03waOexxwI8z8sOwoaMJ6CyDY5ivT+mPdRXeuf8+n6YcvreHWqsIBK/mcAOlSMpHhYXV8/PBY/dYG4ll2ZAyNTqbHqOor1GDhhyc0ZPMEdLBqx05Y7D+X8S3+mOw7aCiJyGd1rekjcggg8x8NxeDXzoTnfTej1/liP0ES7XR5jp/vgqZyUr1AO17eeG0JEll5NQvCMxm1S7Gw5mjsK5nrXrjzJkIAt8vz/wB8O5mTSpNgbc+f5Yityr2GmzAFELd8qF36/LCTxEEnawOZrDeXbSl8tiRthyHxDvOQI32/fvh7C3HPrFgUp39MJknOsAD3x6U207bf16/DDcLEsT+XkeR/phoGPs9bkYR9YHLqcLlgLrW398MOgG+1ddvjhbBuPRThuXnv6YW3PlhmAUx3B6+/Ifp88FsPlhPkaAHzgDEHat9/XfEJ2u499Ty4ZPCZJApkKlxCH+9KVG5AG9dSR7Ylc9lftVcHYgqRV3gbPcPSdXheijLy3HhbmLHLfyOLVE7opjcazEZlkgzrZv6uoeaCWJV1xMA2uNgAeR/LfyOhQz97GkkYBVwr77WrAMCPWjjPeO8JTJzpJG720GZE5kdpCYkjWhbE7BtIH/UMW3s1E0OUy0bMLWGNSfJgiivXfDku4JkvmmIGw6j5YVGli/0/LCGWxbHnte/54QTXh1AH8J6/3xIx6RTXh/n+WPYnscq98Cibw3eoDmBsRXOsLlfweFk35E8t9vPrywUFjrg7VXPcfPC1cjmMRuTiZbVmB6jnyP6YIaQ+YJ8r5/74KFYYxA6VgcydNvnhpizHn4ThiNHDtuAbB67ixv8ALb3wJA2ScK+g8uWHO89Pywzl5enUfz+WH6PpiHyWhpwL5YaSE6iSQVvYVuPTA5iKsQDXUUdqPnhSluZ06hsQCaYc9vLFkBVV0vDgOxxFcQzDqutaI6gnYeZ/WsF8NzTOLYAHyBvmAbB6jA1tYX2HU26b4dX2/LA+ZlYOoFaWvruK/nhpZ33XbUBY9R54KsfBIbeWOwEJWIBBXfnfQ47C0j1A0K7g2Rty/r54J0g8uuBoswpqiPTBMcl3XTDYkLhyq3q35fDD1DDEUpB5bj8x1w8JxV7Ac72rbnzxO4xxVGAeIccy+XIE08URPIPIq2PYkYybt/8ASm8z9zk5Wjyysqy5hAdTkncRnooHVdz50RdEfieWDnVD3itWoszFyf4w5PI7bX1PwrQUkj6cGajBALLbbgahZHoL398OaQN8fKb8EmldmhgkoWw6mgdNg9aO239Di+/QxxzNPnnhaSR4jG0jq5LUw0qDbG1Nn4/mDSuzBprlG5Cuhx7S8tsNhjjgx/viKFYsgbenrhrNJqFAkUehw4CfLCRhged2u170dsB8WzUUK947MosKK3LM3JVX8TE8h/vg68ROaWHNIrGMZiLvAACilVZGZGk8W9LRFjoLF3u0IheH8DbMyNLPsjFTVg6lUlkjHmgY63blIwUAaEBezy5IEUDQI363+m+CA598L1YG2CSBZMvYrcf1+eEtl1IUHpR+WBuO9oIcogedtIZtK7MxJ57KoJND974VwzjcWZUtDIrhTTVsVPkymmU+4w9+RBPcjffnXLz/ANsNvlAUZNR361uPTywVV8xtj0R/LCsdAr5b7tHl153j2XLjY9B5YLK+mGwb/f7/AGcFhQKMrsaO5N/P988OPlxtd2OeHgtADA/FOLR5aF5pjoRBZNX8AOpJ2A63gbGkVTtZ2+jydxQjv80SQEsaYyBzkb8OxHh5n0xRj9LfElYFhlnU0dOkrtvyOq65bnDE3ZDMPqkjCaZO+kRJNpFLnUisxO7VVnzseuKtn+DT5QhJ4mA7waX2IITkAd1ojocOE4S2T3NZYZQW6NO4B9MMc0ix5iHujdalbUPLlQJ38r9jjSIkR6cGwQKPpzGPmvPcE8epQ7o+lgTsCH8VKR1AN/LGifQ/2hl7+TKNqaPT30ZdrKjYFRe7Cz77HFyW1oza8zTzlr1bim6dN7vpfl8sIy+VKoN/EBXy8t/IDbB2r0xzH0xnZNDZgBAs7jcHAWbgZq0miCD7ctS78wReDVPphnMlgVK8iaK7D431rDXImJMLj7un9/yx2CNR9cdhWFFfeH7tE2PEtVv5qfng8JuDZF/z9sLiA8uXL0wQIxsa5XWKbEkNQy6iVvdT+/cYpP0xyyx8Mco5Ad40cAUdJ1WD7kKCPLF+iQb0AMVn6R1Vsk8bJrEjKh5nRsWDKAL1WoA9WvfkUmUlZkPEM9l8tDNAiRidFjUllHiLKA+kEkmue/XAfYfhcWZzIWUKQqlwo2DFSANQB3Iv387xEw5UGMTMAl/cFliwUhCKJ5eKgf8Alnz3s30dJozp7yg7RstDcgqQSD5Hb8jgzbY5NHTh8WSNk/x6SYTfZK8+mPXHCjFUCxlQztpIaQ6iAEHQ4k8/BmI41n7qNc7CyvUVm01DUhagXDR2Cpveq3rE2kJB8LEeg2xVswzZuXvsm8zyiPugqw6lV2p/G7fZodwGJJqj15+bjnqrSt0elmio3qez7GqZTiKSxpLE2tJKKt5g/uvexghD6/2xBdl+zZycT99M0ms94wOlUjarkKAAAAtbE7efnj2bthDZECy5kjmYELgV/FJtGP8Ayx6S3PElSJ1yQNt8NfWNud1z2NjELB20BNNlcyAOZXupaHmVhlZwPZTg7IcRXMOHhKvCAQXBN6wd0KEBlI5m/asFVyF+QXPn9C7KzsaARavc1ZJ2CjmWJ5DqaGPYVSMHSSFJ9aXYClH4VAA2H9TgXJZARmXSrDU5ezuSzVdHnWwA8gAOmH5ZKo6d2oEb9f64ACHlAG5r3wuNgd7GBqLAgg2K/UY4SVQ089jt6flRwhELxGJvr5ZaMgycn1cGv8wOTJV7XXc36X0vAPZRJpXizUskbEQNGzqQWmdnVvGFVQgjAoKRqDO/xn+JcNSZArK2pGUo6llZGOwZWG4oEg+Y2N3WK3xXspmFZ5YyHkbYSRtJBKSdg8gS4ZSt2SUFgcsUn2Ey6Idv5Yc17c/fEX3ksaKrxmQ6XJZK5pRVSDXicXVCgR0vC8vnxIpYagVG4ZSN97U7cxRBrl8d5qx2HTN/vhuNRV3v64h+0PHly+XMulmJIWNBsWkfZF+J5nys4p0/aOVJu6lzzmbm8WUyiyaK3I1EEtVi/jdYpR2E2aKy3vf88U/tRxIZjNJlhRTLETSvewlKsIkrqQCZD5UuIxO1c8M8SiXNZhGJMkcmRKSCIDd006S+5HLlfI8sDdr+DJH9YngOb0CbVnIktAyyoLaLVH4qJBbc7FuWIyRbjRrhlGM02N8Sknad4/qkWajjiElkkSU4IYRk2C/hOy0eW94X2nEU/DJCvjVYw8dklgVHMljdje732YYa7LcZgkdly8koCBB3L0dGkBLR1YgggC6JF77Xia4xD3kEwC6i0biias1tZ6b7k485y0yjGqo9jTri5XdmRRrO0AXeg2wuipUD+g5dKxa/oqRXz6BbBj1Ojc7j0usiHcVqMisNj+WK5Jq0ER7hZLLnnITfjJPMOeQrkeWLH9CeXU559RIaOI0nmzHSx9go/MY9jsePPY3O8c3uMMGeuhr+WE6vient/bGJmEKLGzc8eSx+1ijZ88B5VCDvZ6keXtWHJFF1bAndTvXsfXDfID8U5rmL6j1x7gTLm1B0lTyINWCPY/H5Y7A0KzyHzwzxnjsOVjEk8ixqTQuyWbnpVQCWO3IDC8sFWlFChy8hiD7e8GbM5U9yft4XSaIDq8ZsL7kE161g7jQRkfpDyczrGspjdtlWVHi1E8tJdQD7XeLBmcqsqFXUMpqwRf8APrjM+0WdTOZbKZoapI+9AlymxL2rLItH/US28vPnWCMrx4vwzMwLmVWWKMiGaSQKJIHNRSa25MFuNuoZehOJW5o49zJo9UbzZYkMNOhGsER6XEvM1V7gjz6bVix/Rrw558w+ZY7Rk79XZwdia5AGz66cQz8AkSbLQxmEmXcNFMJgdOzM1UB+La/PGpdmuCrlMsI15klmPmSeoB5gUNttsZdXlUIaVyzr6TE5TUnwiU+rsQaNdLHT162cVNuECPPZaNIhl4+9iAzWo2WQA6FVTStJXdlm+9dG7Fndqu1cuVh1xRKw1KgZ3FFn6LGp1NQBu9I254j45IcyYvruemVWdKTu1jidgQxQyozg8urgjnjk6XHNNT7HT1WWLTg+TVc7wZZ/8xpCpFFBLIqEb2CqkBgbo3djAA7EZXSqyR96qbIJXeQKvRQrsVodNsTII5b4bdQSKaq5jzx6Cs8lmY8HyGTjzjTTTZfJy5bMS3CNKalUkRaTt9n3ZFqqnURZNmsXfspEzfWMxTImYmMkakEEIESMOQRamTRro70V63iXeCMsGKKXHJioJ25bkWML733xTbZOw7WElTfMYZWUsSBQo1vv69MOJOh2G9bfHCHY6FPnhuQHVYqjz3PPz8sK5DbCC174kZ7qOFatsee+ESPRFDn19sUIVISML0bdKOE6uWFqRWJYyv8Aans+08KdyVWaCRJoy9lWZDYV+tHcX0NYjeAdnJvrhzTQxZQHUWjjkMjTO1jU7UFVRqJpeZNnltcJVGORhitToVbiSnz88RvHspLLlpY4XEcroVjck+FjsDtv54k2o4zPjfbvPI+aEUWWC5abRTiQsUJXS5IYLVMGPKgbF1hLfkpLyIDsZwaEx980IV4ZWRXR5Tq0UGaierE9ANulYtsEyZiJxGwKspQkHla1Y+BsYzGIZnLMplmaODMSFzHAy61YsQ1RspYFHBUgWfCMPZftBmMjmlUPL9VMgVVzChSYyfExraMi7rbajWObJ08ptyv5HoYuojGKi0RHFoZ0cI6FLVVpqGrkrab21X/DysbYtX0ddnpcxNPMuuN4hIAwbQyykIYxRNkEhrDDTRo3e13eWOVQUZXQ2ARv1o/LcEYq+Xhn4dPJPlW70SUHik2DL+HS38S7j2ONMfU6vDLZiy9LKtUNzX5YiVIvc88NjLct+R/tij5P6V0//JyuYiG3jQCVfjpojz5dMXLhHGIM1GJYJVkQ8ivQ9Qw5qfQgHG5wShKL3QQFC22wugTfLoPhhaZbYL5b/Eb4dWMVRxwIHXlibJoblgs2CV+W/wA8e49Vr9MdhWMipobAPUb/AA61jgo1A14iBuNt+Q+B364eiUYcMaohs6VUEknoALJPti7IoofbjgEOW15wMiWTrgcHu8yzgrQVdxMwtdQBsbkbE4pPZtoTLIxympu/WCCCWYFYHdSSW1ISDqjrUQSdhzF4mO0nFRmf8a/eFASmTjoihRKTEdWlkTT/AMK8+V4D7J8Dhznf5iYa+8k0Rt4gQEAuReoYtvfMHGc5xhFyZ1YscptRQfmYJnzPfRZb6rmIYphmGZLikCaCgD0A2oBvEu4A3xM8L4uuZjWSNrDKCRdlGIBKt5fHFX7UZ/MmWTKSZktG8aldehNWmiVZwlbgsCfDYHOxRTDmo1jUOJJnisHxASrCtnvI5oz41UbGMkjbUp04wyYVlipI6ceV4pOLF9rW7944q1oj+JQdzasPmCRiP4csUcc6Aa4FglSdzVFjp7gWNmlV7K/iq8WLL8BhnRZMplZZo5FvvZ80UjPMFWQEsSD0HzwXL2NWONZM0yzHUNMMaaIYi1jUEH3jy8bfHGuNKC0meXJrd1yK7AdtHiSHK5xwUeLVDOWAAAUExOTQtd9LXvVeuDe0HbVFeJctnlVT3nesgWcrQHdgLTVZvf0xmfDoH7zLlI1zTsE7uCRSfCjb6dwoUqNywI388atlON5tUR/qeXWN6Ve7n07g0W2iNIBZv062L6qOGQ52a+kKB8un1nMxJN4xZtAQGZVY34UYqAdN7Xiw8KzUjora45AVsmN9Q1X+FhzB5i6xWeK8bzcCMJMplyiBWb7dm0KzFQ5uEAqrA6iAaG+w5v8AZ/sbKmbGaf6tACG1RZXXTlhQ7xiQrAfeFKN8S6RO5a8zOypaAHcXvy8yfbDOXV1kNjZuRB2B6CvXzwSITrO2x5kciRfTptjx8pasOn4d69R7b4i0VQHLn5g5uLUoavCwJC0Kcjb12FnbBqZgki633U+Y8vfCIUYqCRTdQfxfH87wk5bw1ud7Avlvf5HD2Dc9inktgVGx5g8x0Iw+TY3r0PqMU3jHbkh+7ykEmdcffMRqNelNIQVLX0F1vdcsBtxTjL/dyuUgJ565Ge/gprCbXdlKLLtmM7Sauv8AD510+eCoZ7XV0q8Yz2g7bcWyMwjnXKEN4g5jcIbrVTWDtYuupxK8J+kPOsq93lcq6n7ujMge4piTz6VtgdVdjUW3sae+YO1DY/kOnpjlkrpiip9J6xnTncrPlh/7g+1j+LILHyOJ7hva3KTi4MxFIaugaNDnamiBuNz6Ya3WwnFp7k33pJ9sQHajszlcyGeUNGwQh5kcxnuwCSHI2davZgaF8sThcEGjZ6URYxTvpHsZaLLBiGzkyxMf+Uvjk9tgB8ThcbsEm3SM9yc4hbMcRhGqFWOWQSSEy6WRaljka/tCTemtgx5UcN8K7lkMUOTabPRxyRF0Cd24ctH3slsCTTfeIuzj3u++4fxJNP8Ak5hpVAH3dwD8lDj4Yj+yfEXy88v1ddcssWiMbgXqALH+GiNW/kPPFco03Tot3CJw0Ec0dB41Ec+uVowrRgK2sKCrEUTbem+J7LZwZiLVpOh+WoEah0YDnRG4O2KTwLgSPO+WSUywxd22YPNZsyurYX/pjYEddAxd0ofHp0Fc68seXnioypcnsdPOUo6mDSZFksobWuRqwR1HT4HAsGa+pZzL5hfAkriHMCqDLJsjsBtavW/qcSTzKZlj1fcXvH/7rWMfHxN/2jzxXe18DdxmANkCF1r0ptyeW4wYJPUrNM6U8bRs6csDySqCEretr8vf0w1wvN641e9mVT8wDhzMqDTVZX06Hb++PRqmfPi1mryv9MdhmWJuhAPXa78uRx5gEMrsLA3xXe3mZLRQ5UWDmpBGxF2IV8UpvpfhS/8AjxPZeUnpitcSqbigVhSQ5Zg5YkUMwzIStHY+Ab+QPpRK0ioK2iifSJxNWl7pFqKJajVRp0lkWU+Cuca6h53IPLBHZXiRji4fEAVSWOctY+9IrWPhVkVzvEDxZu8Dsq05VpUI3OqRndxXMgwEG/8AhxLZt9GR4ZmB9yJkB35Kw0N+YxjmScVH1wztwPTNy+X87kj22DdymZiIEsDim8lc6CPIiyLvarw3wDt3EtozR5aXvNbLKhIKkEuglVSwUk60J3F14hvixZ3KI8RjcApKCCANiDtY+O/yxBdn+HJmJHyeaVXljGlWbnLBtXWw60CD+E30Jxj0004aX2/g6erxvVrXDC+C9n5GR8zw1zDU0gET6gkyWGGpWvSw1Mt1vQ5VizcSllbLOu3faNIXSVpjy87APUWMN9nsu+V0ZdmvQCI2PKeJT1H4ZkGx6EUeX3ZCTP8AU7Vv4uldT+vLGzbb2OHYonZd4snxC8yVWNYhl45DsEcBH3PJSVJFnqCOuLnNmY/qsKNNAhEfdktIg3CBLU2LHqOhxkXa/i4zE/1fKW6s3iKf6h+8Qtfh2vV1r0xLdluK5XRFGnDxmJ5Q32khj0tpGoqCymgq0KAoEVZvHTwrMGlJmn8e4vFEWmk0vG8RhiRBrad5DqKqBYNgKPi10BvK9mci8OTgjk3kSKNGN3uqgHfrXK8VH6NMo7nM5gxplleTuxBEDpV4SQ8u+2ptWnwgAhd8X9B0vEyfYmtxYxxHpgZHIYg/D1H9sE2cTQCWPpiotM/ECeaZIErQ2bNaTRs80gsUAN35khTRsnEZCsUjb+FHO3opO2K12F4zHmMjAYiPBHGjLtaMqhSCPcWPMb4mbaWxcVbJ7L5NEVUVQqrsFUAAAeQGwGH1A/YGGC+2PRmPz/d45yyhfTNlIXy6M7PrRtkjZLKtsWZWYWoI5jkfjjLeE8OaSMqhyusbASNAr3f4ta69QvYhh0xunafslls6v20SNIAQklEMPKypBK30xmXCMvmctmmTNSSLDGTXeozBx0KkpICDz2cEfljaMqjSCMbluEcE7O5rurE08Mi7aJSksbbDda5qfP8AngbN8Dlv7fh8U3nJlyEJB5eA0dv3ti5R9okKjuoMxKOnd5eQCh5Fwq+WwwzJ2lWtPdZkSfwfVpdXn/Dpr445Fky3en1/J31iqrKO3C8uLP1DOodxYVzR9afflfww5wibJxSI0jTQSRhqWUShSTtsraq8uYGLgnbPLqdErPC1/dmjaP8ANtj88SwzccijSVkHpTbf1GCWaaVSi/v/AKVDFFu4tfYpvZLiuVjzGdEmZh7vNa9JLACyXBB8rVwRfPeuWIzhvAmzEinKyNHBFEImmI3eRl+2EYFagSaLHy2J2xokmXiYENFGbG/gG4+WEQBEAWNQqgUFUUAB5CsD6tpeFbhHpLfiewD2b4AuTh0DcsdTsRWpqA/7QK2G+Fce4mmWjDVqdjpRBzd+gHx5noN8dxftNDAAGcPJtUQIv3Yk0ij+JiAMQHc5guubbMwLKVKiPMwSrHGAb0QzEaG9WB8XmRiMeKWR65/6PJljj8EP8Jrs/wAMKKWkAMrkPIwv7x5KP+FRSge5xE9vn+xkFc1C7mt3IA9+uDsvxLiNMfq+UlArxxT2G1EqNIAJ2NX5WOnKO7UcOzk8TrmY4crGFMjEszsRE1UuwW2O4BO4HvjbHhmsilIU+og4OMTQOyHaAzBoZRGJolQkxtqSWNrUOl7jdSrKd1Pvi0qR5YyTsRCsXE4Y4O8aEZecd6wNTOZFkZlP4lFoNXt741hQQPXHezyJc7Cy2Ox4j+Z/vjsRQWQsb76abnzrY9cU/tFmjFmc+4039Vj8rrRmBvtdA037GLxl1rar/fripdriVlzZNaX4e/h22KtKNV/94HxxUnsVi5KHPl6lIH4ZAiEnmFSKBlsA76A3P1xJcE4fFLwpIpCukiRFJ2IYO2lheBZQTqk2+1nlRbFeJ/DqJOxAUUB5MfLDnY7tEiRlJAq5eWVzC9ghWLE93L/7bnZxexB9MYZ9Tja7M9DFpUvF3X6JPsnxYyQ91JtmIDoceg+648wR1+PUYlhklch/xIwYMtBlPofKjRHUE4js7wXvc/8A4YiLMJErF6tXEjONDr1HhvVzG2HZONzZdtOaycqm67yECRGr8QAOqq8xjicW3qgdUckYrRM5uF50oRHnQ4sMBNErFWHIrItMCPOup88DSpxKXUD9S0kUdpGB57aTzw7mPpMysRC93mCW5KYtJPTYMR122xK5ftGStDh+dBN2piA9NyzgY0U88VuvvRzNYW9ipx9h8ySxGYhRZdKuY46ZUWxSEnwCtqFevrMzfR2h7o5eV8vJBGURlIa9Vkk31JZtxXP0GJN+MTFSq8OzQbfSCIq9LcSUBgOftm2WCDPZd8uTyZftI2/i0su4IFbH54Tnml3+1CrEl+yv8TycvC1jny8szSCQNM7z2jAmirREjVqLcxZFE3e42MTLzuwdwb235Aeh6YxrM548bzAy2WVVgRlkkdyAzIp0lkXyo1Q3si6xspy2pCpoDoPLqPkcd2LVoWvk4czi5eDgHQEk72Qep5g/2sVglD13Px5fvywrudwev8x1GFaD0r5dfPFtmKQHnpNasBRVlYA31IIIxinC8vKvDYs0kseXaMFVm1MjFF7wBHqw9yVQIbw3jcjkvCVNUT61v198Y3lMtl34XAmbMyxQPISY6PeO0s0SRg9W2LV5dcTLtRpB1ZMZLtnNHEkkmbykqNQDOjxliRy1R3RFHmnTEhJ9IyrErvGpDkqrwzxuCbAFK+hjuRYA2xVcjkpFz7cPMAbJgMqa4yyjYss+o7M2o1zqjW2JbIdluHwZFZ3fv4oGaXvQT9+1UgKprmFFeYGMpOud/X0NlT4JUfSAiKDJFMCAGIuEFVY6UJXvb3JABrrgvinbUQKXkhmCggXqh0gnYXUp2vr+YxVxwmHLySvLLEFzzM0Tl6ZIwutSdS0pFrRvY6fIDA3ZvsaiiU5bMrme8ikQWwCmTlRTcuoH4uQ389pclzQ9KLfH24LoDHl5HYgGhLl+R67Sk771iBn+k6dto4svEp1U8+YFEoaagu5o7X6YRkvowkiGWUOtI3eTkAhpGXdFBoEqNwL87ryhOB5pOKz5mCeGKMhGaNgFEkQR7KWefMsTXRuhxUZJ21uiWlx3CBxeU8SaTO6Jly2WldFVAEdW2UIDerUzabN72MWrhP0eRLCrMZYsw4LSNDIyBXbcqEHg0rdAVyGKcMrGvEcvBDTwyR5RVIOq0EpnY31sxkn442GWbSCSKABJ+G+HN7JErZuimzdns/ER/imkHLV3KOB5a0AElH+JS1VuMRvHIuIFZF1RhI9p/qwfvQhF6kEgUMpF7pf3Wq6Ixesjx5GeNCCrSozxqR0QKzAnkCNQ2w/xAaXWavEnhb1jcjVt101qHlTeeMqimm0vsa+0nxZgebyKmnhJWOi0MmwHgGt1O1uzOUALHnY6YvHZtRI7QypJk8wAT3mXlKxyUaYqm8T78/CaPOtsG9sOwIjWbM5YhUH2suWbZGC+Jyh/02NcuR9NhgPsnx3J5uBIGcRzoxaHW2l1diTaOdna2PuDRBx0uWqOxiuSQPY2ZmNzQyAG9UuVgZjf/Euk/v0w4vZyaDS6tkQxYIHOUbUGc0oA70qDdDpixZJJYyFlALchIo8Mg53X4WG/h+RIw7xWBmdDp8KW93VyUVXp0DMffTz6Y6+zNH8DOux3HZ34wvfuznRNACxCjWAJCoA2A8FXjXjmCos+9Xt8D6YxjOwjIcTy2sAd2/euw5FZnpv/AAUt/wCPrjZXXxBSBTX0vf8AQjHTdpM55cihLXtjscsIbZl3GOwEA0QxW+28YV4HZgocS5YnfczqCoJ/CC0ZF/8AFiYynEQWdSpXQfmKBsemI7t44+otIAG7p4paJqwkilt+nhLYUkXjlUkZdM7fV4lA8QQbAVUrNZNkVunfL7jn5F9lpYhFGmZ0wxygohkS48zBqYhZR/pyISSjgg03UAWBxKbVJNlwAO+eMIxsFVklYnY77F5VIrrjQHysTJ3RjVoqA0FQRS7AVyxz5svs0l5npY8PtbfkN8G7PJlOJxCCWQxy5eQ6S4dajdNKqxBIX7QkUfjRIwX21naOJ5IiIdOzPpBY+egEUNjz3s7Ab3iqMkOSzkLwwiPS/dsQTTJMNIoE7U9cvXF34vEJ5cujISgIkJ/DqGyg+e5seoHlhXdSMnBwbTILsF9HaxkZvMhnzDnUgkOoxD8Jbzkqjf4b2xfzmVDKl+JgxAroumz6VqHzw0+YC1seX5Yp3b7tIIr0k6+6McYHMyztaAeo7rV7V54VObtmWy2LRwLiTTxtISukySqlD/TR2RSd9ydJb4jEH20T/FcP8jLKK6UYX+eBOHRlDlclGxAgiEk5B5sylVU9TZZnr0HmMPdr2P1nh1D/AFZTy5VE3yrzxajUh8NFS7L5kpxDLsCQn1vOZeqoaZSz1tzAYXR68sbNl0Nbmz7YxPh8w77KijvxSX5FnU/zxtUZr+/X1x0Pg55LcdIrrjxX9cJeUE1X7OEIgFAbjz3N/HCJCEO43x8+RZKeTLvHpOYyxmkfudWhonWSRbjaiCCGNgjfy2vG+zLsaG9dMYh2QeU5VAAhGqTmGBHja9xY5+nTGU5OCtHV0+NZZaX5D2f7Wq+Ujyk2Xz0CRaNEqFHNxjwFqVVajRoVuAeYwrs/2qyuUgWA/WXQSPLP3uWB7wMLWhrISmCte9lTyvEwjMTuq9Be98+nLENDxORwTHB3w1OCxKoPCa6kn4EA4zWZyXH5OqXSKPf8B0/0oZRpHmWV2tUjSGWKkVSy942pQxYkajzrkKOAcn2q4TlsyMzBanRIrIqOSS5BGkuai67Lzvp14Z2RRZyTjy0vHsOVc8eNMkgAlyU1D/kq9H3UnD1/D8oj3dVz90wKb6QMg0UeXMOb7uBtUMyzjvQxu3J5XZO249uWJKftVkpsssEh4izcmlRdMk2q7Em9ODdBWsAAUcOZLiGVBCpGI2NCjEyE/wD1o4kZG8JAHIdPj+/hhSz1/wCfyXHorV6l6+pWMlIknFsq0cbwJC+Wy6Ry0GA0SkFqPMkA/HGw8ZyiyZeWNuUiMh/7lI/rjEc5mCmbaRiLTN5dzz5RxSMdgb5A+XwxuruCp2/vism9M4tOltfEzaLiTLPBPKQs0WYSCVdxpJiELkdNJeSNgdvvDGng2POx1HQ+YxmnbXhgmkZo6WaRUjaI0rTjvBTA/hZa2k3FCjyxN/R12yObjaKYfbwgaj/Gh21EfhYEUw89xscVKOpWKVqi3S5ZZEZGFqwIYEcwdjjGeM8DHDs6YhRWZ4JImKggaXZHBBvnr/l6Y2oOOmK1264IMzHQ1a+7dVqv4opPO+SHl19sRCWl/ASTbJzh+QjVQUUL6LYHWzpB0/lgkUzabHh3r16b+mIHhnF0WLumDtodo2I20gE07MSKBFG16nauWC+A54GBS+rVRJLAg1Z0lr5MV0k+t4mSKp7lH7b5mHWzqFdishcsNwATE4qrXTWnfyHvjRey8jtk8uXPjMMRb/qKLd+t4yvisi5qWcrvHmc1Hl0omyCYkkI8v8t2+F+WNkAA9MdCVRoib4HVH7rHuEWMdgIKxEpJRhZsUDXxF/ywRPkO/hlhcHS4ZDYB8LA8vOrw5lIQu1k7k7kdcEZ/ikWXjMk0ixotWzGhvsB88atmaRgXG++hlSKfbMZfSE2P2yq2uNhVAWNYs72xHUldIyuaWSJZEIKOAVbnz/fLFQ7f9usnm8zAIozOsXeBmPhDK4APdk0dSkalY1vy88M5DLZhQZuG5gZuFmBeJgA6MerJY8R6stWbNHnjmz4daR6PTdQ4XZO9pf8AJmGk/cAUkbNIWXu9O9kh9O1fPF3zmbXKxvJJQRAWI9RyA89RoAeZrFFyWYlkkjkzkUoihIkEUWWmuSVb06i1gqp8WxomvLB2dz+az8tmEwZWM6l75wo1D/UkCks5H4UFAc7vcZ44UqY889crRZOzCyGGNWNhEuRuet2tmr/hBJA9hjO+K8TOa4qoiVXMRaULZAeSlVLv+FAt7DdTQ3xJdqvpFSCJ8vldUrAEGSqVfetjzrT7WTyxDdnuy2ZghGZaN3MnjpfBNEeayRs2xboVOxDVvuMbxWneRg93saXwHh31aEvIweVyXmkP4mP8gKoDoAMRHarN6s9w2uXeTbXW4jAv5E484P2y1KI2UZgkfdFQz8hsYJCqv13RvhhrjP1bOBUbMNlpYySAx7qRbBQ2H3ojax8DiFs7ZVWVXhuWHe8OPVs7NZ//AGyDf2q/njbUY3RIvnfoeuMtnyUUM/C44/FHHPEura2b7QljXUlrr3xrSqMbatjCa3BohuWJ9x0Fc8MyDxCiKYbVdkjc161viQ0iqrCJIhpobeXocFkUDJMCwBIJFEb81PX+hxifAeGyGB+5keNhJKNOoFTpc7BGBC16eXrjcMqqk3VX74ynsungl6f4jMf/ANGG2Mc7qOx29Eryb+R5Bl8wqkmRZQef4CL9gR+uITjHBNYbS0YLHxqZogrEXTg2CknSyu4JBxdwg5H4Hf4++KtxvhYj1EeCKUgswA1QykipAaJKMQNQ9bHXHLjyeI9HNHw/Ao8XDiAoI8RDlXBDLJoslavShWtwbuweVW//AP5Txqld9HIwZirMEAVaBc6QCEAu+psV5l7MsW1w5yWZmjc6oxRB22dduu++3Tzw1lJ5FPdRLHIs5VV1Ip1LZoHqFGnpsCCd6vHo26s8lJXRZeDodMeqR3gHiDSWTJIRWquYQbhQfO/LEtAtGgwB3I3O4+OIt+EjXHDEzh10mWRGYKvWgpJXUw5CuRs4n5oQDY9fS7+GOCbR7WHZUVr6sJM3KGKDVOQbOw/wU12TsAL5nGl9m+LNPkopgFOqMWt8pFtWBIH8Q/PGXfV+9zkqaxEFleXvGICoY4YqZr2I3ortd1e+JbsNwvVlWf6sZR3sg1ZbMPC2xB+4WRWUXQ8V0AKx10tC+h4095v5ssnG+Cw5s3Ie6njB7uVbVoyNxv1F+9b8sZxDmp8lmRPE6Zh4fAxjWTSyIoUhyAFI2Jvc2lnF6zHDVlusnIWDiL/GZxnTvDVKEWRtZGoEjlz3FYjP/RglVgs7utJpC/Zo5kAdgsarqVfElAm6cb8xhxelbicdT2LLwb6SMpKQWlWF3IUxvakNdWSfDXreLbmXcRs0YVpACUBJAJrYXRq+V1jDeM8BWJVhH2spZm7sLqcFkKoJCdkAoNR38TGtsSHZ7imeyaSocyNMKK+iRO9UIbB0mwy0VIoGvTEyjDzGoTb2Rd8xnpiCBlJIywb/ADJIgiNveplZjVb7LfpiC7V52RIFinzKxwHxs0S+OU9I4/ETQrdj52SOWB5+1+emWljX/wCRMs/MeksgHzGBH4ZLM4kzMDZiTYBppIkRQeSrGpIXfpzJxGuMe/r6m6xzkqr19BvsRx/LNmomzBMUOXv6shF+M2NTvt4gOQ6m/I3si5rvdJikVlPUEMPMcvQ+eMiXgkcToJMplk1yJGKfWV1bAgaBe46n+mLr9HPD442zwUaft1BAAAAWJCKHLmzHFxzRm6SMM2BwWpsuMchI2IBHMb8/hjsexwbk3uauutbXjsabHLuAZY8tv5fPFb+lSSuHk1uJoCPQiRf7j44mMnmSyg7A3XXpdjeqxCfSg18MkB595Bz/APlT9/PFSQQe6KDkoEnMrMVRUaTUO4g0RqHZQNTKTq0iz7jzwtuAqWjeOeZJCNQ0rHFohB+++lRQ8gdz6b0xlc5HTxyyRBIp5SV1SK4PeMylQpAkN1XlthcXEF1MrLqdrDVKQztzRXYMEbSptmIIA0gEnbHD403R7ngaV/369MsGS4/mVjLaw8fJHeEl5TvdAOq6aoazpHM8qut8V4nNnJUjebVF30MTpl9k+1Qk+KzZVgy2eY5ViQzfEkHhEryBRRk7+i0h+7GKIRgvMsVpQN7PKJzj6swdDd4pkyYZoiPE6q+rSw69flhwb3ZnkjHZErneCRCEIxEEbyrotgvdxxk25vnI4vc/xIPw4lOGdoM/BQjkizWWsIpmli1WSAqq6cyfJh8sC/8AqGKFdfezvbFGSZgNIUBnIBFll+4B5msQ3EGzj5ZcyIly8WuxI4VRqmIjVlWrpFJHet5kjesTjWWX/fVk5vZR2/j1ReI+2UGbhBzOQmaLfxCNZktSVJUoSwFg0QMMpkuGTgrHm2TyilkU6fRY8ypK35CsF8NiSGGOON1KIiqCCN6As3y35364fkCSglljkA5hgrV8wcZe8V22+ZXunkyu8d7Hpkvq+ZV07uOfLuzmKJAB3ignUgAqj5eeJzPfTLlxtAjSHVRMjLEukEeIazbWCSABe29Yic32agYUjPl9w1RsdBI5XFvGfahhrVmMvSxnKTAmlWu5cnc1QtLrfptjddQmqW/z2M5dI07l+C+cB7e5XNCMI5V5L0o6spJF2oJGhjsTQJ2xYhjKuy+fbOZmIZthEARPDFHpZZjHRU99rJOk+LRS360cadJmVUgE0T6Y6I21bX9nDkSjKkELjEeE59coHjnSdHWWarhkohpGoggb9OXnjZ+8Fc8eJVkhj54U8akqYY8rxu4mTTdr8qw/zH9Ps5b23/h9MMr2yyjghpk0sCCHBHPYiiPLGtNJ4qO/Ue37/nhEnD4Ga2jjZhW5RSR5cxeMvdorzOldfPyR8/8AGM3FI0XdyCYgGBgtkvE1lL23YGgN9yFwPwTMx5ZnfUdf+XEWR/CNtcxGny2Cjfptzx9Fl0UUKUXVAAb+VYeLgjc/P9MdGnw6Tn9t49VIw/h3aLJxrpMxO9szKwLsTZZjXP8AtiRXtVlm2E8XxauXv1/fXGry5WNlYFVKkHVsNxVb/DGV5zMcJDlY8xmmC+EJCgmUeQRnjY0OVBqxhLAnudcOulxS9fUheC8KefPZibLzRju3XmveI4dDZ2aibUbfoBgyPgudyOVzZGZRE3ktVOpio8NajpTUaBoMTyvEpBLATogyvE5GfcGWQ5ePYBQWKlaA26XtthnIdjpGcHNzFkDahl0eVowQbFtIxZ6PT+eInkcOZKvLljhBT4i73H4+z8rwoWzeaRyNZt1I1yA66QqBZ1uPPfEbm58xHPHl3zs5ikQNS93EbsRjdRdUfeh6YtnFIAysHugQ3xUhlO29ggH4Yr/FeHwxtl2ljE0MepJO8Gr7OWgXJ81fS21GrrGWLLKcqb5OnJhjGOqK4Ogj7lZY410d3IgNGy0cmnU6sd9Zs2xs+AjyqMktpZUYV/hsxEaFbxvan/xZSPc3i0Z/6Po1v6tmpIDupjk+1jPQAavEos/xHniGTsxnRmAr5dTIdf2iyhY5FaNUNMQWBAAJXSca+xkviYLqcclXATw6NXWM2ft0AdKtWOga233XbwkgjeseSZUSRpFctNq0ltNqiWA7dGQ+Ggws6h1F4Gg7G5vUVOXLBFCgDPsKXalHhX0/L0w6vZeUWX4f3vq2bWSuQ2DHYfDGbwzu1f4/Zouqx1Ta/P6BeLSo0ENbsuZjVKYm6fTYBNhSAaB8gfXF8+j7f66d7+tuDfokYFfAYqXCeCzCUmLhSRUfvmSJTuOlA+o22xcOw+SeKOd5QyNLPJIAxBITSirupI5L0ONsOOUW7XptHL1OWM4qmWwY7Ay5tf4h8cdjoo4bIrJxEavDvZOB+0HAUzcCRSiTTrVj3bFTa2RddL33FbDkQDg/KS3g1JPbFslFDzn0XozjTmcwAbI1iOUA9T41vfAB+iidHuOTJSCq+0yuk/8A1J+Y+WNOK38MOKNsQ0vI1WSa7mSN9G/Ebahw5QRsREdvUfZX649k+jTibKgfM5Zwjq4TSy2VOx1CMdMa4T7e2OjBA3OJ0ryK9rPzKR2a+jOKHRJmCJ5kHgFHu4rNnSp3Y3ZLtuSboYts2WDghgCpFEHcEdbHlgsjDcYxVmb3e5WW+jbh+oH6pFfUAMFPnag6fyx7N2Bynh7qPuCv44bjavLw7MPcHFpKYSw9rwXYbrdFLl7L5pGbQ8WZj5qJfs5AfLWiFG9yoP8APFefsbnpppNccUIdoXDa9dCA3RCr4mNkXa7ADGrLyx7pvGaxwTujb2+WqsrPDOyUELLIFLuneeJrNd6xZ9KjwrufLlteJZJBZ66TYPocSJXCUhAJNbnGiaRi7btgkcSsNhQPpy88exQDTprYbfofXBmn2rHjr+mCxUCuig7Cjt05j+uOeJSdhR/irfbp8MPrCNWrry57fLCBlwGJvY9PXDsKBdV9ASvPbn+xj0OpAB336+eCGjroKPTDoQEbgGsOxUQvaLJNPlpoIzpeWN0Um9iwreum9fHGd8U4i2SmjXNr3Cxxao48vqKTOSykFtIqgBSHkXuzWNe0gbgVjmXVzAxnOKmtzXHOWN7GMr9IA0sdJDd2jRqIpaaQ2XN19xdl9dLYnsrxPOTBu5yD6S32ckxEKlaFMQ3jPWwByrqcaRpr91hCm/X9+eMvYY/I296yFH/9APLobNZudpDdrC/dovooA1EA/iJs7csDt9GoaQo2azjRUCULKVIBFqWIvfbavPfGiH2uvyxxN/742SS4Rg5zfdkRmJuTqCN6KjfUOtDz/peHdN+EE+amvuEbe4+PriQK3sQDhLAaroWdr9PXFajOhjUN207jY7eWOhhADADqenMHf44IghC3p5Ek8+d49EdEnzwWOgNYdioNMNg2kfDa9wLqtuXxwlnC02wJqxX3t6uhviQI9MNudPIcvLywrFQI7ItBtJ8r6emPcF0DvQx5gsKIPJfef3H9MSKdMdjsashBA54cg5fvzOPMdiGWhEP+Y3/V/TBJx2OxDKRx/XHi8vnjsdgDuerhp+uOx2GgYuPlhyPrjsdhMEd0wg8sdjsAzxOXz/rhfn8cdjsAhiDr8f6YW+Ox2K7i7DJ6Yf6Y7HYJAjyXCV6e+Ox2F2Duen9/PDWV/X+ePcdgQ2e5jkfb9MOrz+f9MdjsJiXJ6cAv/mt/0jHuOxS5BhSfdwvpj3HYTASemGGx2Ow4gxfD/u/vzOOx2OwmCP/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7" name="6 Imagen" descr="descarga.jpg"/>
          <p:cNvPicPr>
            <a:picLocks noChangeAspect="1"/>
          </p:cNvPicPr>
          <p:nvPr/>
        </p:nvPicPr>
        <p:blipFill>
          <a:blip r:embed="rId2" cstate="print"/>
          <a:stretch>
            <a:fillRect/>
          </a:stretch>
        </p:blipFill>
        <p:spPr>
          <a:xfrm>
            <a:off x="0" y="0"/>
            <a:ext cx="9144000" cy="6858000"/>
          </a:xfrm>
          <a:prstGeom prst="rect">
            <a:avLst/>
          </a:prstGeom>
        </p:spPr>
      </p:pic>
      <p:sp>
        <p:nvSpPr>
          <p:cNvPr id="9" name="8 CuadroTexto"/>
          <p:cNvSpPr txBox="1"/>
          <p:nvPr/>
        </p:nvSpPr>
        <p:spPr>
          <a:xfrm>
            <a:off x="683568" y="404664"/>
            <a:ext cx="7920880" cy="646331"/>
          </a:xfrm>
          <a:prstGeom prst="rect">
            <a:avLst/>
          </a:prstGeom>
          <a:noFill/>
        </p:spPr>
        <p:txBody>
          <a:bodyPr wrap="square" rtlCol="0">
            <a:spAutoFit/>
          </a:bodyPr>
          <a:lstStyle/>
          <a:p>
            <a:pPr algn="ctr"/>
            <a:r>
              <a:rPr lang="es-ES" sz="3600" dirty="0" smtClean="0">
                <a:solidFill>
                  <a:srgbClr val="FFFF00"/>
                </a:solidFill>
                <a:latin typeface="Algerian" pitchFamily="82" charset="0"/>
              </a:rPr>
              <a:t>LITERATURA Y POESIA</a:t>
            </a:r>
            <a:endParaRPr lang="es-ES" sz="3600" dirty="0">
              <a:solidFill>
                <a:srgbClr val="FFFF00"/>
              </a:solidFill>
              <a:latin typeface="Algerian" pitchFamily="82" charset="0"/>
            </a:endParaRPr>
          </a:p>
        </p:txBody>
      </p:sp>
      <p:sp>
        <p:nvSpPr>
          <p:cNvPr id="13" name="12 Rectángulo"/>
          <p:cNvSpPr/>
          <p:nvPr/>
        </p:nvSpPr>
        <p:spPr>
          <a:xfrm>
            <a:off x="323528" y="1556792"/>
            <a:ext cx="8280920" cy="2308324"/>
          </a:xfrm>
          <a:prstGeom prst="rect">
            <a:avLst/>
          </a:prstGeom>
        </p:spPr>
        <p:txBody>
          <a:bodyPr wrap="square">
            <a:spAutoFit/>
          </a:bodyPr>
          <a:lstStyle/>
          <a:p>
            <a:r>
              <a:rPr lang="es-ES" dirty="0">
                <a:solidFill>
                  <a:srgbClr val="FFFF00"/>
                </a:solidFill>
                <a:latin typeface="Comic Sans MS" pitchFamily="66" charset="0"/>
              </a:rPr>
              <a:t>El término </a:t>
            </a:r>
            <a:r>
              <a:rPr lang="es-ES" b="1" dirty="0">
                <a:solidFill>
                  <a:srgbClr val="FFFF00"/>
                </a:solidFill>
                <a:latin typeface="Comic Sans MS" pitchFamily="66" charset="0"/>
              </a:rPr>
              <a:t>poesía precolombina</a:t>
            </a:r>
            <a:r>
              <a:rPr lang="es-ES" dirty="0">
                <a:solidFill>
                  <a:srgbClr val="FFFF00"/>
                </a:solidFill>
                <a:latin typeface="Comic Sans MS" pitchFamily="66" charset="0"/>
              </a:rPr>
              <a:t> </a:t>
            </a:r>
            <a:r>
              <a:rPr lang="es-ES" dirty="0" smtClean="0">
                <a:solidFill>
                  <a:srgbClr val="FFFF00"/>
                </a:solidFill>
                <a:latin typeface="Comic Sans MS" pitchFamily="66" charset="0"/>
              </a:rPr>
              <a:t>existía </a:t>
            </a:r>
            <a:r>
              <a:rPr lang="es-ES" dirty="0">
                <a:solidFill>
                  <a:srgbClr val="FFFF00"/>
                </a:solidFill>
                <a:latin typeface="Comic Sans MS" pitchFamily="66" charset="0"/>
              </a:rPr>
              <a:t>en América antes de la llegada de los españoles. En cuanto a los textos precolombinos de los pueblos más desarrollados socialmente</a:t>
            </a:r>
            <a:r>
              <a:rPr lang="es-ES" dirty="0" smtClean="0">
                <a:solidFill>
                  <a:srgbClr val="FFFF00"/>
                </a:solidFill>
                <a:latin typeface="Comic Sans MS" pitchFamily="66" charset="0"/>
              </a:rPr>
              <a:t>,, del. </a:t>
            </a:r>
            <a:r>
              <a:rPr lang="es-ES" dirty="0">
                <a:solidFill>
                  <a:srgbClr val="FFFF00"/>
                </a:solidFill>
                <a:latin typeface="Comic Sans MS" pitchFamily="66" charset="0"/>
              </a:rPr>
              <a:t>Esta poesía posee, principalmente, un fuerte sentido religioso de comunicación colectiva entre los hombres y sus divinidades, también encontramos, además de los textos sagrados, una cantidad de poemas educativos, líricos, épicos y eróticos, muchos de los cuales fueron transmitidos en forma oral y luego llevados a la simbología escrita.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7 Imagen" descr="espana_portada.jpg"/>
          <p:cNvPicPr>
            <a:picLocks noChangeAspect="1"/>
          </p:cNvPicPr>
          <p:nvPr/>
        </p:nvPicPr>
        <p:blipFill>
          <a:blip r:embed="rId2" cstate="print"/>
          <a:stretch>
            <a:fillRect/>
          </a:stretch>
        </p:blipFill>
        <p:spPr>
          <a:xfrm>
            <a:off x="0" y="0"/>
            <a:ext cx="9144000" cy="6858000"/>
          </a:xfrm>
          <a:prstGeom prst="rect">
            <a:avLst/>
          </a:prstGeom>
        </p:spPr>
      </p:pic>
      <p:sp>
        <p:nvSpPr>
          <p:cNvPr id="10" name="9 Rectángulo"/>
          <p:cNvSpPr/>
          <p:nvPr/>
        </p:nvSpPr>
        <p:spPr>
          <a:xfrm>
            <a:off x="323528" y="1916832"/>
            <a:ext cx="8424936" cy="3970318"/>
          </a:xfrm>
          <a:prstGeom prst="rect">
            <a:avLst/>
          </a:prstGeom>
        </p:spPr>
        <p:txBody>
          <a:bodyPr wrap="square">
            <a:spAutoFit/>
          </a:bodyPr>
          <a:lstStyle/>
          <a:p>
            <a:r>
              <a:rPr lang="es-ES" dirty="0" smtClean="0">
                <a:solidFill>
                  <a:srgbClr val="FFFF00"/>
                </a:solidFill>
                <a:latin typeface="Comic Sans MS" pitchFamily="66" charset="0"/>
              </a:rPr>
              <a:t>Hernán Cortes nació </a:t>
            </a:r>
            <a:r>
              <a:rPr lang="es-ES" dirty="0">
                <a:solidFill>
                  <a:srgbClr val="FFFF00"/>
                </a:solidFill>
                <a:latin typeface="Comic Sans MS" pitchFamily="66" charset="0"/>
              </a:rPr>
              <a:t>en Medellín, Extremadura, en 1485, y murió en Castilleja de la Cuesta en 1547. Sus restos se encuentran en el Hospital de Jesús, fundado por él en la ciudad de México. Hijo de Martín Cortés y doña Catalina Pizarro.</a:t>
            </a:r>
          </a:p>
          <a:p>
            <a:r>
              <a:rPr lang="es-ES" dirty="0">
                <a:solidFill>
                  <a:srgbClr val="FFFF00"/>
                </a:solidFill>
                <a:latin typeface="Comic Sans MS" pitchFamily="66" charset="0"/>
              </a:rPr>
              <a:t> La </a:t>
            </a:r>
            <a:r>
              <a:rPr lang="es-ES" b="1" dirty="0">
                <a:solidFill>
                  <a:srgbClr val="FFFF00"/>
                </a:solidFill>
                <a:latin typeface="Comic Sans MS" pitchFamily="66" charset="0"/>
              </a:rPr>
              <a:t>Conquista de México</a:t>
            </a:r>
            <a:r>
              <a:rPr lang="es-ES" dirty="0">
                <a:solidFill>
                  <a:srgbClr val="FFFF00"/>
                </a:solidFill>
                <a:latin typeface="Comic Sans MS" pitchFamily="66" charset="0"/>
              </a:rPr>
              <a:t> se refiere principalmente al sometimiento del estado mexica o azteca, logrado por Hernán Cortés en el nombre del rey Carlos I de España y a favor del Imperio español entre 1519 y 1521. El 13 de agosto de este último año, la ciudad de México-</a:t>
            </a:r>
            <a:r>
              <a:rPr lang="es-ES" dirty="0" err="1">
                <a:solidFill>
                  <a:srgbClr val="FFFF00"/>
                </a:solidFill>
                <a:latin typeface="Comic Sans MS" pitchFamily="66" charset="0"/>
              </a:rPr>
              <a:t>Tenochtitlan</a:t>
            </a:r>
            <a:r>
              <a:rPr lang="es-ES" dirty="0">
                <a:solidFill>
                  <a:srgbClr val="FFFF00"/>
                </a:solidFill>
                <a:latin typeface="Comic Sans MS" pitchFamily="66" charset="0"/>
              </a:rPr>
              <a:t> cayó en poder de los conquistadores españoles, después de dos años de enconados intentos bélicos, políticos y conspirativos, en los que participaron junto con los españoles, los pueblos indígenas previamente avasallados por los mexicas, en un afán por rebelarse —aprovechando la alianza con los recién llegados— de las condiciones de sojuzgamiento en que vivían. Este hecho marcó el inicio de la colonización española y el nacimiento del México mestizo.</a:t>
            </a:r>
          </a:p>
        </p:txBody>
      </p:sp>
      <p:sp>
        <p:nvSpPr>
          <p:cNvPr id="11" name="10 CuadroTexto"/>
          <p:cNvSpPr txBox="1"/>
          <p:nvPr/>
        </p:nvSpPr>
        <p:spPr>
          <a:xfrm>
            <a:off x="395536" y="260648"/>
            <a:ext cx="8064896" cy="646331"/>
          </a:xfrm>
          <a:prstGeom prst="rect">
            <a:avLst/>
          </a:prstGeom>
          <a:noFill/>
        </p:spPr>
        <p:txBody>
          <a:bodyPr wrap="square" rtlCol="0">
            <a:spAutoFit/>
          </a:bodyPr>
          <a:lstStyle/>
          <a:p>
            <a:pPr algn="ctr"/>
            <a:r>
              <a:rPr lang="es-ES" sz="3600" dirty="0" smtClean="0">
                <a:solidFill>
                  <a:srgbClr val="FFFF00"/>
                </a:solidFill>
                <a:latin typeface="Algerian" pitchFamily="82" charset="0"/>
              </a:rPr>
              <a:t>LA CONQUISTA ESPAÑOLA</a:t>
            </a:r>
            <a:endParaRPr lang="es-ES" sz="3600" dirty="0">
              <a:solidFill>
                <a:srgbClr val="FFFF00"/>
              </a:solidFill>
              <a:latin typeface="Algerian" pitchFamily="82"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latin typeface="Algerian" panose="04020705040A02060702" pitchFamily="82" charset="0"/>
              </a:rPr>
              <a:t>VIDEOS</a:t>
            </a:r>
            <a:endParaRPr lang="es-ES" dirty="0">
              <a:latin typeface="Algerian" panose="04020705040A02060702" pitchFamily="82" charset="0"/>
            </a:endParaRPr>
          </a:p>
        </p:txBody>
      </p:sp>
      <p:sp>
        <p:nvSpPr>
          <p:cNvPr id="3" name="2 Marcador de contenido"/>
          <p:cNvSpPr>
            <a:spLocks noGrp="1"/>
          </p:cNvSpPr>
          <p:nvPr>
            <p:ph idx="1"/>
          </p:nvPr>
        </p:nvSpPr>
        <p:spPr/>
        <p:txBody>
          <a:bodyPr/>
          <a:lstStyle/>
          <a:p>
            <a:r>
              <a:rPr lang="es-ES" dirty="0">
                <a:hlinkClick r:id="rId2"/>
              </a:rPr>
              <a:t>http://</a:t>
            </a:r>
            <a:r>
              <a:rPr lang="es-ES" dirty="0" smtClean="0">
                <a:hlinkClick r:id="rId2"/>
              </a:rPr>
              <a:t>www.youtube.com/watch?v=pLbyp2y7xl0</a:t>
            </a:r>
            <a:r>
              <a:rPr lang="es-ES" dirty="0" smtClean="0"/>
              <a:t> </a:t>
            </a:r>
            <a:endParaRPr lang="es-ES" dirty="0"/>
          </a:p>
        </p:txBody>
      </p:sp>
    </p:spTree>
    <p:extLst>
      <p:ext uri="{BB962C8B-B14F-4D97-AF65-F5344CB8AC3E}">
        <p14:creationId xmlns:p14="http://schemas.microsoft.com/office/powerpoint/2010/main" val="13462075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blogs.ua.es/losaztecasjm/files/2011/11/aztecas.jpg"/>
          <p:cNvPicPr>
            <a:picLocks noChangeAspect="1" noChangeArrowheads="1"/>
          </p:cNvPicPr>
          <p:nvPr/>
        </p:nvPicPr>
        <p:blipFill>
          <a:blip r:embed="rId2" cstate="print"/>
          <a:srcRect/>
          <a:stretch>
            <a:fillRect/>
          </a:stretch>
        </p:blipFill>
        <p:spPr bwMode="auto">
          <a:xfrm>
            <a:off x="38393" y="0"/>
            <a:ext cx="9105607" cy="6858000"/>
          </a:xfrm>
          <a:prstGeom prst="rect">
            <a:avLst/>
          </a:prstGeom>
          <a:noFill/>
        </p:spPr>
      </p:pic>
      <p:sp>
        <p:nvSpPr>
          <p:cNvPr id="6" name="5 CuadroTexto"/>
          <p:cNvSpPr txBox="1"/>
          <p:nvPr/>
        </p:nvSpPr>
        <p:spPr>
          <a:xfrm>
            <a:off x="448608" y="1412776"/>
            <a:ext cx="4032448" cy="4955203"/>
          </a:xfrm>
          <a:prstGeom prst="rect">
            <a:avLst/>
          </a:prstGeom>
          <a:noFill/>
        </p:spPr>
        <p:txBody>
          <a:bodyPr wrap="square" rtlCol="0">
            <a:spAutoFit/>
          </a:bodyPr>
          <a:lstStyle/>
          <a:p>
            <a:r>
              <a:rPr lang="es-ES" sz="2400" dirty="0">
                <a:latin typeface="Comic Sans MS" pitchFamily="66" charset="0"/>
              </a:rPr>
              <a:t>Aztecas o mexicas, es el nombre de un pueblo que dominó el centro y sur del actual </a:t>
            </a:r>
            <a:r>
              <a:rPr lang="es-ES" sz="2400" dirty="0" smtClean="0">
                <a:latin typeface="Comic Sans MS" pitchFamily="66" charset="0"/>
              </a:rPr>
              <a:t>México  con su capital en Tenochtitlán, </a:t>
            </a:r>
            <a:r>
              <a:rPr lang="es-ES" sz="2400" dirty="0">
                <a:latin typeface="Comic Sans MS" pitchFamily="66" charset="0"/>
              </a:rPr>
              <a:t>en Mesoamérica, desde el siglo XIV hasta el siglo XVI y que es famoso por haber establecido un vasto imperio altamente organizado, destruido por los conquistadores </a:t>
            </a:r>
            <a:r>
              <a:rPr lang="es-ES" sz="2800" dirty="0">
                <a:latin typeface="Comic Sans MS" pitchFamily="66" charset="0"/>
              </a:rPr>
              <a:t>espa</a:t>
            </a:r>
            <a:r>
              <a:rPr lang="es-ES" sz="2800" dirty="0"/>
              <a:t>ñoles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aztecas006"/>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7" name="6 CuadroTexto"/>
          <p:cNvSpPr txBox="1"/>
          <p:nvPr/>
        </p:nvSpPr>
        <p:spPr>
          <a:xfrm>
            <a:off x="683568" y="1268760"/>
            <a:ext cx="7776864" cy="3477875"/>
          </a:xfrm>
          <a:prstGeom prst="rect">
            <a:avLst/>
          </a:prstGeom>
          <a:noFill/>
        </p:spPr>
        <p:txBody>
          <a:bodyPr wrap="square" rtlCol="0">
            <a:spAutoFit/>
          </a:bodyPr>
          <a:lstStyle/>
          <a:p>
            <a:r>
              <a:rPr lang="es-ES" sz="2000" dirty="0" smtClean="0">
                <a:latin typeface="Comic Sans MS" pitchFamily="66" charset="0"/>
              </a:rPr>
              <a:t>El cultivo de las plantas aseguraba un abastecimiento social de alimentos cerca de la mano, que no estaba sujeto a los problemas que ofrecía la caza y, por lo tanto, daba a los aztecas la oportunidad de pensar en el mañana con más seguridad. El cultivo de las plantas aseguraba un abastecimiento social de alimentos cerca de la mano, que no estaba sujeto a los problemas que ofrecía la caza y, por lo tanto, daba a los aztecas </a:t>
            </a:r>
            <a:r>
              <a:rPr lang="es-ES" sz="2000" dirty="0" smtClean="0">
                <a:solidFill>
                  <a:schemeClr val="bg1"/>
                </a:solidFill>
                <a:latin typeface="Comic Sans MS" pitchFamily="66" charset="0"/>
              </a:rPr>
              <a:t>la oportunidad </a:t>
            </a:r>
            <a:r>
              <a:rPr lang="es-ES" sz="2000" dirty="0" smtClean="0">
                <a:latin typeface="Comic Sans MS" pitchFamily="66" charset="0"/>
              </a:rPr>
              <a:t>de pensar en el  mañana mas tranquilos y con mas seguridad.</a:t>
            </a:r>
          </a:p>
          <a:p>
            <a:r>
              <a:rPr lang="es-ES" sz="2000" dirty="0" smtClean="0">
                <a:latin typeface="Comic Sans MS" pitchFamily="66" charset="0"/>
              </a:rPr>
              <a:t>Los </a:t>
            </a:r>
            <a:r>
              <a:rPr lang="es-ES" sz="2000" dirty="0">
                <a:latin typeface="Comic Sans MS" pitchFamily="66" charset="0"/>
              </a:rPr>
              <a:t>principales cultivos son: maíz, tabaco, chiles, fruta y maguey.</a:t>
            </a:r>
          </a:p>
        </p:txBody>
      </p:sp>
      <p:sp>
        <p:nvSpPr>
          <p:cNvPr id="9" name="8 CuadroTexto"/>
          <p:cNvSpPr txBox="1"/>
          <p:nvPr/>
        </p:nvSpPr>
        <p:spPr>
          <a:xfrm>
            <a:off x="899592" y="188640"/>
            <a:ext cx="7272808" cy="523220"/>
          </a:xfrm>
          <a:prstGeom prst="rect">
            <a:avLst/>
          </a:prstGeom>
          <a:noFill/>
        </p:spPr>
        <p:txBody>
          <a:bodyPr wrap="square" rtlCol="0">
            <a:spAutoFit/>
          </a:bodyPr>
          <a:lstStyle/>
          <a:p>
            <a:pPr algn="ctr"/>
            <a:r>
              <a:rPr lang="es-ES" sz="2800" dirty="0" smtClean="0">
                <a:latin typeface="Algerian" pitchFamily="82" charset="0"/>
              </a:rPr>
              <a:t>LOS ALIMENTOS</a:t>
            </a:r>
            <a:endParaRPr lang="es-ES" sz="2800" dirty="0">
              <a:latin typeface="Algerian" pitchFamily="82"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ttp://4.bp.blogspot.com/_4Hm0tuYxp6s/TNbQ_H4j_FI/AAAAAAAAABg/0nJmfJMjX0I/s1600/aztec4figure1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6" name="5 CuadroTexto"/>
          <p:cNvSpPr txBox="1"/>
          <p:nvPr/>
        </p:nvSpPr>
        <p:spPr>
          <a:xfrm>
            <a:off x="539552" y="4221088"/>
            <a:ext cx="7920880" cy="2031325"/>
          </a:xfrm>
          <a:prstGeom prst="rect">
            <a:avLst/>
          </a:prstGeom>
          <a:noFill/>
        </p:spPr>
        <p:txBody>
          <a:bodyPr wrap="square" rtlCol="0">
            <a:spAutoFit/>
          </a:bodyPr>
          <a:lstStyle/>
          <a:p>
            <a:r>
              <a:rPr lang="es-ES" dirty="0" smtClean="0">
                <a:latin typeface="Comic Sans MS" panose="030F0702030302020204" pitchFamily="66" charset="0"/>
              </a:rPr>
              <a:t>La religión azteca era politeísta, aunque solo profesaban culto a unas pocas divinidades principales. Los dioses más importantes tenían relación con el ciclo solar y agrícola. Algunos de ellos  eran Tezcatlipoca (dios de la noche y de los guerreros), Quetzalcóatl (creador del hombre y protector de la vida y la fertilidad), Huitzilopochtli (dios del Sol y la guerra) y Tláloc (dios de la lluvia y el trueno). En la religión azteca los sacrificios humanos eran muy corrientes.</a:t>
            </a:r>
            <a:endParaRPr lang="es-ES" dirty="0">
              <a:latin typeface="Comic Sans MS" panose="030F0702030302020204" pitchFamily="66" charset="0"/>
            </a:endParaRPr>
          </a:p>
        </p:txBody>
      </p:sp>
      <p:sp>
        <p:nvSpPr>
          <p:cNvPr id="9" name="8 CuadroTexto"/>
          <p:cNvSpPr txBox="1"/>
          <p:nvPr/>
        </p:nvSpPr>
        <p:spPr>
          <a:xfrm>
            <a:off x="683568" y="332656"/>
            <a:ext cx="7632848" cy="769441"/>
          </a:xfrm>
          <a:prstGeom prst="rect">
            <a:avLst/>
          </a:prstGeom>
          <a:noFill/>
        </p:spPr>
        <p:txBody>
          <a:bodyPr wrap="square" rtlCol="0">
            <a:spAutoFit/>
          </a:bodyPr>
          <a:lstStyle/>
          <a:p>
            <a:pPr algn="ctr"/>
            <a:r>
              <a:rPr lang="es-ES" sz="4400" dirty="0" smtClean="0">
                <a:latin typeface="Algerian" pitchFamily="82" charset="0"/>
              </a:rPr>
              <a:t>Religión y teología</a:t>
            </a:r>
            <a:endParaRPr lang="es-ES" sz="4400" dirty="0">
              <a:latin typeface="Algerian" pitchFamily="82"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755576" y="980728"/>
            <a:ext cx="7632848" cy="5693866"/>
          </a:xfrm>
          <a:prstGeom prst="rect">
            <a:avLst/>
          </a:prstGeom>
          <a:noFill/>
        </p:spPr>
        <p:txBody>
          <a:bodyPr wrap="square" rtlCol="0">
            <a:spAutoFit/>
          </a:bodyPr>
          <a:lstStyle/>
          <a:p>
            <a:pPr lvl="0" fontAlgn="base">
              <a:spcBef>
                <a:spcPct val="0"/>
              </a:spcBef>
              <a:spcAft>
                <a:spcPct val="0"/>
              </a:spcAft>
            </a:pPr>
            <a:r>
              <a:rPr kumimoji="0" lang="es-ES" sz="1400" b="0" i="0" u="none" strike="noStrike" cap="none" normalizeH="0" baseline="0" dirty="0" smtClean="0">
                <a:ln>
                  <a:noFill/>
                </a:ln>
                <a:effectLst/>
                <a:latin typeface="Comic Sans MS" pitchFamily="66" charset="0"/>
                <a:cs typeface="Arial" pitchFamily="34" charset="0"/>
              </a:rPr>
              <a:t>La civilización de los aztecas era muy avanzada y se organizaban por grupos de parentesco llamados </a:t>
            </a:r>
            <a:r>
              <a:rPr kumimoji="0" lang="es-ES" sz="1400" b="0" i="1" u="none" strike="noStrike" cap="none" normalizeH="0" baseline="0" dirty="0" smtClean="0">
                <a:ln>
                  <a:noFill/>
                </a:ln>
                <a:effectLst/>
                <a:latin typeface="Comic Sans MS" pitchFamily="66" charset="0"/>
                <a:cs typeface="Arial" pitchFamily="34" charset="0"/>
              </a:rPr>
              <a:t>Calpulli</a:t>
            </a:r>
            <a:endParaRPr kumimoji="0" lang="es-ES" sz="1400" b="0" i="0" u="none" strike="noStrike" cap="none" normalizeH="0" baseline="0" dirty="0" smtClean="0">
              <a:ln>
                <a:noFill/>
              </a:ln>
              <a:effectLst/>
              <a:latin typeface="Comic Sans MS" pitchFamily="66" charset="0"/>
              <a:cs typeface="Arial" pitchFamily="34" charset="0"/>
            </a:endParaRPr>
          </a:p>
          <a:p>
            <a:pPr lvl="0" eaLnBrk="0" fontAlgn="base" hangingPunct="0">
              <a:spcBef>
                <a:spcPct val="0"/>
              </a:spcBef>
              <a:spcAft>
                <a:spcPct val="0"/>
              </a:spcAft>
            </a:pPr>
            <a:endParaRPr lang="es-ES" sz="1400" i="1" dirty="0" smtClean="0">
              <a:latin typeface="Comic Sans MS" pitchFamily="66" charset="0"/>
              <a:cs typeface="Arial" pitchFamily="34" charset="0"/>
            </a:endParaRPr>
          </a:p>
          <a:p>
            <a:pPr lvl="0" eaLnBrk="0" fontAlgn="base" hangingPunct="0">
              <a:spcBef>
                <a:spcPct val="0"/>
              </a:spcBef>
              <a:spcAft>
                <a:spcPct val="0"/>
              </a:spcAft>
            </a:pPr>
            <a:r>
              <a:rPr kumimoji="0" lang="es-ES" sz="1400" b="0" i="0" u="none" strike="noStrike" cap="none" normalizeH="0" baseline="0" dirty="0" smtClean="0">
                <a:ln>
                  <a:noFill/>
                </a:ln>
                <a:effectLst/>
                <a:latin typeface="Comic Sans MS" pitchFamily="66" charset="0"/>
                <a:cs typeface="Arial" pitchFamily="34" charset="0"/>
              </a:rPr>
              <a:t>- Cuando nacía un niño azteca se celebraba mucho. Las celebraciones se prolongaban durante varios días, en los que los astrólogos comprobaban que día podía ser favorable para darle el nombre al recién nacido. </a:t>
            </a:r>
          </a:p>
          <a:p>
            <a:pPr lvl="0" eaLnBrk="0" fontAlgn="base" hangingPunct="0">
              <a:spcBef>
                <a:spcPct val="0"/>
              </a:spcBef>
              <a:spcAft>
                <a:spcPct val="0"/>
              </a:spcAft>
            </a:pPr>
            <a:r>
              <a:rPr kumimoji="0" lang="es-ES" sz="1400" b="0" i="0" u="none" strike="noStrike" cap="none" normalizeH="0" baseline="0" dirty="0" smtClean="0">
                <a:ln>
                  <a:noFill/>
                </a:ln>
                <a:effectLst/>
                <a:latin typeface="Comic Sans MS" pitchFamily="66" charset="0"/>
                <a:cs typeface="Times New Roman" pitchFamily="18" charset="0"/>
              </a:rPr>
              <a:t/>
            </a:r>
            <a:br>
              <a:rPr kumimoji="0" lang="es-ES" sz="1400" b="0" i="0" u="none" strike="noStrike" cap="none" normalizeH="0" baseline="0" dirty="0" smtClean="0">
                <a:ln>
                  <a:noFill/>
                </a:ln>
                <a:effectLst/>
                <a:latin typeface="Comic Sans MS" pitchFamily="66" charset="0"/>
                <a:cs typeface="Times New Roman" pitchFamily="18" charset="0"/>
              </a:rPr>
            </a:br>
            <a:endParaRPr kumimoji="0" lang="es-ES" sz="1400" b="0" i="0" u="none" strike="noStrike" cap="none" normalizeH="0" baseline="0" dirty="0" smtClean="0">
              <a:ln>
                <a:noFill/>
              </a:ln>
              <a:effectLst/>
              <a:latin typeface="Comic Sans MS" pitchFamily="66" charset="0"/>
              <a:cs typeface="Arial" pitchFamily="34" charset="0"/>
            </a:endParaRPr>
          </a:p>
          <a:p>
            <a:pPr lvl="0" eaLnBrk="0" fontAlgn="base" hangingPunct="0">
              <a:spcBef>
                <a:spcPct val="0"/>
              </a:spcBef>
              <a:spcAft>
                <a:spcPct val="0"/>
              </a:spcAft>
            </a:pPr>
            <a:r>
              <a:rPr kumimoji="0" lang="es-ES" sz="1400" b="0" i="0" u="none" strike="noStrike" cap="none" normalizeH="0" baseline="0" dirty="0" smtClean="0">
                <a:ln>
                  <a:noFill/>
                </a:ln>
                <a:effectLst/>
                <a:latin typeface="Comic Sans MS" pitchFamily="66" charset="0"/>
                <a:cs typeface="Arial" pitchFamily="34" charset="0"/>
              </a:rPr>
              <a:t>- Para una mujer Azteca la casa significaba casi todo. Pasaba la mayor parte de día en ella cuidando de los niños, cocinando o tejiendo. </a:t>
            </a:r>
            <a:br>
              <a:rPr kumimoji="0" lang="es-ES" sz="1400" b="0" i="0" u="none" strike="noStrike" cap="none" normalizeH="0" baseline="0" dirty="0" smtClean="0">
                <a:ln>
                  <a:noFill/>
                </a:ln>
                <a:effectLst/>
                <a:latin typeface="Comic Sans MS" pitchFamily="66" charset="0"/>
                <a:cs typeface="Arial" pitchFamily="34" charset="0"/>
              </a:rPr>
            </a:br>
            <a:endParaRPr kumimoji="0" lang="es-ES" sz="1400" b="0" i="0" u="none" strike="noStrike" cap="none" normalizeH="0" baseline="0" dirty="0" smtClean="0">
              <a:ln>
                <a:noFill/>
              </a:ln>
              <a:effectLst/>
              <a:latin typeface="Comic Sans MS" pitchFamily="66" charset="0"/>
              <a:cs typeface="Arial" pitchFamily="34" charset="0"/>
            </a:endParaRPr>
          </a:p>
          <a:p>
            <a:pPr lvl="0" eaLnBrk="0" fontAlgn="base" hangingPunct="0">
              <a:spcBef>
                <a:spcPct val="0"/>
              </a:spcBef>
              <a:spcAft>
                <a:spcPct val="0"/>
              </a:spcAft>
            </a:pPr>
            <a:r>
              <a:rPr kumimoji="0" lang="es-ES" sz="1400" b="0" i="0" u="none" strike="noStrike" cap="none" normalizeH="0" baseline="0" dirty="0" smtClean="0">
                <a:ln>
                  <a:noFill/>
                </a:ln>
                <a:effectLst/>
                <a:latin typeface="Comic Sans MS" pitchFamily="66" charset="0"/>
                <a:cs typeface="Arial" pitchFamily="34" charset="0"/>
              </a:rPr>
              <a:t/>
            </a:r>
            <a:br>
              <a:rPr kumimoji="0" lang="es-ES" sz="1400" b="0" i="0" u="none" strike="noStrike" cap="none" normalizeH="0" baseline="0" dirty="0" smtClean="0">
                <a:ln>
                  <a:noFill/>
                </a:ln>
                <a:effectLst/>
                <a:latin typeface="Comic Sans MS" pitchFamily="66" charset="0"/>
                <a:cs typeface="Arial" pitchFamily="34" charset="0"/>
              </a:rPr>
            </a:br>
            <a:endParaRPr kumimoji="0" lang="es-ES" sz="1400" b="0" i="0" u="none" strike="noStrike" cap="none" normalizeH="0" baseline="0" dirty="0" smtClean="0">
              <a:ln>
                <a:noFill/>
              </a:ln>
              <a:effectLst/>
              <a:latin typeface="Comic Sans MS" pitchFamily="66" charset="0"/>
              <a:cs typeface="Arial" pitchFamily="34" charset="0"/>
            </a:endParaRPr>
          </a:p>
          <a:p>
            <a:pPr lvl="0" eaLnBrk="0" fontAlgn="base" hangingPunct="0">
              <a:spcBef>
                <a:spcPct val="0"/>
              </a:spcBef>
              <a:spcAft>
                <a:spcPct val="0"/>
              </a:spcAft>
            </a:pPr>
            <a:r>
              <a:rPr kumimoji="0" lang="es-ES" sz="1400" b="0" i="0" u="none" strike="noStrike" cap="none" normalizeH="0" baseline="0" dirty="0" smtClean="0">
                <a:ln>
                  <a:noFill/>
                </a:ln>
                <a:effectLst/>
                <a:latin typeface="Comic Sans MS" pitchFamily="66" charset="0"/>
                <a:cs typeface="Arial" pitchFamily="34" charset="0"/>
              </a:rPr>
              <a:t>-No existían clases sociales remarcadas, pero se puede mencionar la nobleza, sacerdotes que podían proceder tanto de familias nobles como humildes, artesanos, campesinos libres, siervos y esclavos. No eran estamentos cerrados: un hombre de familia humilde podía llegar a ser noble mediante sus esfuerzos.</a:t>
            </a:r>
            <a:br>
              <a:rPr kumimoji="0" lang="es-ES" sz="1400" b="0" i="0" u="none" strike="noStrike" cap="none" normalizeH="0" baseline="0" dirty="0" smtClean="0">
                <a:ln>
                  <a:noFill/>
                </a:ln>
                <a:effectLst/>
                <a:latin typeface="Comic Sans MS" pitchFamily="66" charset="0"/>
                <a:cs typeface="Arial" pitchFamily="34" charset="0"/>
              </a:rPr>
            </a:br>
            <a:r>
              <a:rPr kumimoji="0" lang="es-ES" sz="1400" b="0" i="0" u="none" strike="noStrike" cap="none" normalizeH="0" baseline="0" dirty="0" smtClean="0">
                <a:ln>
                  <a:noFill/>
                </a:ln>
                <a:effectLst/>
                <a:latin typeface="Comic Sans MS" pitchFamily="66" charset="0"/>
                <a:cs typeface="Arial" pitchFamily="34" charset="0"/>
              </a:rPr>
              <a:t/>
            </a:r>
            <a:br>
              <a:rPr kumimoji="0" lang="es-ES" sz="1400" b="0" i="0" u="none" strike="noStrike" cap="none" normalizeH="0" baseline="0" dirty="0" smtClean="0">
                <a:ln>
                  <a:noFill/>
                </a:ln>
                <a:effectLst/>
                <a:latin typeface="Comic Sans MS" pitchFamily="66" charset="0"/>
                <a:cs typeface="Arial" pitchFamily="34" charset="0"/>
              </a:rPr>
            </a:br>
            <a:r>
              <a:rPr kumimoji="0" lang="es-ES" sz="1400" b="0" i="0" u="none" strike="noStrike" cap="none" normalizeH="0" baseline="0" dirty="0" smtClean="0">
                <a:ln>
                  <a:noFill/>
                </a:ln>
                <a:effectLst/>
                <a:latin typeface="Comic Sans MS" pitchFamily="66" charset="0"/>
                <a:cs typeface="Arial" pitchFamily="34" charset="0"/>
              </a:rPr>
              <a:t>-Adoraban a los muertos. </a:t>
            </a:r>
            <a:br>
              <a:rPr kumimoji="0" lang="es-ES" sz="1400" b="0" i="0" u="none" strike="noStrike" cap="none" normalizeH="0" baseline="0" dirty="0" smtClean="0">
                <a:ln>
                  <a:noFill/>
                </a:ln>
                <a:effectLst/>
                <a:latin typeface="Comic Sans MS" pitchFamily="66" charset="0"/>
                <a:cs typeface="Arial" pitchFamily="34" charset="0"/>
              </a:rPr>
            </a:br>
            <a:r>
              <a:rPr kumimoji="0" lang="es-ES" sz="1400" b="0" i="0" u="none" strike="noStrike" cap="none" normalizeH="0" baseline="0" dirty="0" smtClean="0">
                <a:ln>
                  <a:noFill/>
                </a:ln>
                <a:effectLst/>
                <a:latin typeface="Comic Sans MS" pitchFamily="66" charset="0"/>
                <a:cs typeface="Arial" pitchFamily="34" charset="0"/>
              </a:rPr>
              <a:t/>
            </a:r>
            <a:br>
              <a:rPr kumimoji="0" lang="es-ES" sz="1400" b="0" i="0" u="none" strike="noStrike" cap="none" normalizeH="0" baseline="0" dirty="0" smtClean="0">
                <a:ln>
                  <a:noFill/>
                </a:ln>
                <a:effectLst/>
                <a:latin typeface="Comic Sans MS" pitchFamily="66" charset="0"/>
                <a:cs typeface="Arial" pitchFamily="34" charset="0"/>
              </a:rPr>
            </a:br>
            <a:r>
              <a:rPr kumimoji="0" lang="es-ES" sz="1400" b="0" i="0" u="none" strike="noStrike" cap="none" normalizeH="0" baseline="0" dirty="0" smtClean="0">
                <a:ln>
                  <a:noFill/>
                </a:ln>
                <a:effectLst/>
                <a:latin typeface="Comic Sans MS" pitchFamily="66" charset="0"/>
                <a:cs typeface="Arial" pitchFamily="34" charset="0"/>
              </a:rPr>
              <a:t>-Eran educados en unas escuelas llamadas Calmecac, las cuales constaban de clases militares, y de ciencia.</a:t>
            </a:r>
            <a:br>
              <a:rPr kumimoji="0" lang="es-ES" sz="1400" b="0" i="0" u="none" strike="noStrike" cap="none" normalizeH="0" baseline="0" dirty="0" smtClean="0">
                <a:ln>
                  <a:noFill/>
                </a:ln>
                <a:effectLst/>
                <a:latin typeface="Comic Sans MS" pitchFamily="66" charset="0"/>
                <a:cs typeface="Arial" pitchFamily="34" charset="0"/>
              </a:rPr>
            </a:br>
            <a:r>
              <a:rPr kumimoji="0" lang="es-ES" sz="1400" b="0" i="0" u="none" strike="noStrike" cap="none" normalizeH="0" baseline="0" dirty="0" smtClean="0">
                <a:ln>
                  <a:noFill/>
                </a:ln>
                <a:effectLst/>
                <a:latin typeface="Comic Sans MS" pitchFamily="66" charset="0"/>
                <a:cs typeface="Arial" pitchFamily="34" charset="0"/>
              </a:rPr>
              <a:t/>
            </a:r>
            <a:br>
              <a:rPr kumimoji="0" lang="es-ES" sz="1400" b="0" i="0" u="none" strike="noStrike" cap="none" normalizeH="0" baseline="0" dirty="0" smtClean="0">
                <a:ln>
                  <a:noFill/>
                </a:ln>
                <a:effectLst/>
                <a:latin typeface="Comic Sans MS" pitchFamily="66" charset="0"/>
                <a:cs typeface="Arial" pitchFamily="34" charset="0"/>
              </a:rPr>
            </a:br>
            <a:r>
              <a:rPr kumimoji="0" lang="es-ES" sz="1400" b="0" i="0" u="none" strike="noStrike" cap="none" normalizeH="0" baseline="0" dirty="0" smtClean="0">
                <a:ln>
                  <a:noFill/>
                </a:ln>
                <a:effectLst/>
                <a:latin typeface="Comic Sans MS" pitchFamily="66" charset="0"/>
                <a:cs typeface="Arial" pitchFamily="34" charset="0"/>
              </a:rPr>
              <a:t>-Eran conocedores de la rueda, pero no la usaban para el trabajo o la guerra. Sin embargo, se usaban para juguetes de los niños, los bienes se transportaban por personas, no había animales que sirviesen para transporte.</a:t>
            </a:r>
          </a:p>
        </p:txBody>
      </p:sp>
      <p:sp>
        <p:nvSpPr>
          <p:cNvPr id="5" name="4 CuadroTexto"/>
          <p:cNvSpPr txBox="1"/>
          <p:nvPr/>
        </p:nvSpPr>
        <p:spPr>
          <a:xfrm>
            <a:off x="827584" y="188640"/>
            <a:ext cx="7560840" cy="646331"/>
          </a:xfrm>
          <a:prstGeom prst="rect">
            <a:avLst/>
          </a:prstGeom>
          <a:noFill/>
        </p:spPr>
        <p:txBody>
          <a:bodyPr wrap="square" rtlCol="0">
            <a:spAutoFit/>
          </a:bodyPr>
          <a:lstStyle/>
          <a:p>
            <a:pPr algn="ctr"/>
            <a:r>
              <a:rPr lang="es-ES" sz="3600" dirty="0" smtClean="0">
                <a:latin typeface="Algerian" pitchFamily="82" charset="0"/>
              </a:rPr>
              <a:t>SUS CULTURAS</a:t>
            </a:r>
            <a:endParaRPr lang="es-ES" sz="3600" dirty="0">
              <a:latin typeface="Algerian" pitchFamily="82"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6654" y="0"/>
            <a:ext cx="919586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644450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http://1.bp.blogspot.com/_tTFdYezGXMQ/S0-noRWSvEI/AAAAAAAAIh0/ypuoNaN8wqY/s400/sacrificio.JPG"/>
          <p:cNvPicPr>
            <a:picLocks noChangeAspect="1" noChangeArrowheads="1"/>
          </p:cNvPicPr>
          <p:nvPr/>
        </p:nvPicPr>
        <p:blipFill>
          <a:blip r:embed="rId2" cstate="print"/>
          <a:srcRect/>
          <a:stretch>
            <a:fillRect/>
          </a:stretch>
        </p:blipFill>
        <p:spPr bwMode="auto">
          <a:xfrm>
            <a:off x="0" y="0"/>
            <a:ext cx="9062974" cy="6858000"/>
          </a:xfrm>
          <a:prstGeom prst="rect">
            <a:avLst/>
          </a:prstGeom>
          <a:noFill/>
        </p:spPr>
      </p:pic>
      <p:sp>
        <p:nvSpPr>
          <p:cNvPr id="5" name="4 CuadroTexto"/>
          <p:cNvSpPr txBox="1"/>
          <p:nvPr/>
        </p:nvSpPr>
        <p:spPr>
          <a:xfrm>
            <a:off x="251520" y="332656"/>
            <a:ext cx="8712968" cy="646331"/>
          </a:xfrm>
          <a:prstGeom prst="rect">
            <a:avLst/>
          </a:prstGeom>
          <a:noFill/>
        </p:spPr>
        <p:txBody>
          <a:bodyPr wrap="square" rtlCol="0">
            <a:spAutoFit/>
          </a:bodyPr>
          <a:lstStyle/>
          <a:p>
            <a:pPr algn="ctr"/>
            <a:r>
              <a:rPr lang="es-ES" sz="3600" dirty="0" smtClean="0">
                <a:solidFill>
                  <a:schemeClr val="tx1">
                    <a:lumMod val="95000"/>
                    <a:lumOff val="5000"/>
                  </a:schemeClr>
                </a:solidFill>
                <a:latin typeface="Algerian" pitchFamily="82" charset="0"/>
              </a:rPr>
              <a:t>SACRIFIOS HUMANOS</a:t>
            </a:r>
            <a:endParaRPr lang="es-ES" sz="3600" dirty="0">
              <a:solidFill>
                <a:schemeClr val="tx1">
                  <a:lumMod val="95000"/>
                  <a:lumOff val="5000"/>
                </a:schemeClr>
              </a:solidFill>
              <a:latin typeface="Algerian" pitchFamily="82" charset="0"/>
            </a:endParaRPr>
          </a:p>
        </p:txBody>
      </p:sp>
      <p:sp>
        <p:nvSpPr>
          <p:cNvPr id="21509" name="Rectangle 5"/>
          <p:cNvSpPr>
            <a:spLocks noChangeArrowheads="1"/>
          </p:cNvSpPr>
          <p:nvPr/>
        </p:nvSpPr>
        <p:spPr bwMode="auto">
          <a:xfrm>
            <a:off x="467544" y="1052736"/>
            <a:ext cx="7920880"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b="0" i="0" u="none" strike="noStrike" cap="none" normalizeH="0" baseline="0" dirty="0" smtClean="0">
                <a:ln>
                  <a:noFill/>
                </a:ln>
                <a:solidFill>
                  <a:schemeClr val="bg1"/>
                </a:solidFill>
                <a:effectLst/>
                <a:latin typeface="Comic Sans MS" pitchFamily="66" charset="0"/>
                <a:cs typeface="Arial" pitchFamily="34" charset="0"/>
              </a:rPr>
              <a:t>Un elemento fundamental en el culto religioso eran los sacrificios humanos, que para los aztecas eran una especie de compensación o pago que los hombres daban a los dioses. </a:t>
            </a:r>
            <a:endParaRPr kumimoji="0" lang="es-ES" sz="65000" b="0" i="0" u="none" strike="noStrike" cap="none" normalizeH="0" baseline="0" dirty="0" smtClean="0">
              <a:ln>
                <a:noFill/>
              </a:ln>
              <a:solidFill>
                <a:schemeClr val="bg1"/>
              </a:solidFill>
              <a:effectLst/>
              <a:latin typeface="Comic Sans MS" pitchFamily="66"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b="0" i="0" u="none" strike="noStrike" cap="none" normalizeH="0" baseline="0" dirty="0" smtClean="0">
                <a:ln>
                  <a:noFill/>
                </a:ln>
                <a:solidFill>
                  <a:schemeClr val="bg1"/>
                </a:solidFill>
                <a:effectLst/>
                <a:latin typeface="Comic Sans MS" pitchFamily="66" charset="0"/>
                <a:cs typeface="Arial" pitchFamily="34" charset="0"/>
              </a:rPr>
              <a:t>El sacrificio más común consistía en arrancar el corazón a la víctima, ofreciéndolo en seguida al Dios.</a:t>
            </a:r>
            <a:endParaRPr kumimoji="0" lang="es-ES" sz="2800" b="0" i="0" u="none" strike="noStrike" cap="none" normalizeH="0" baseline="0" dirty="0" smtClean="0">
              <a:ln>
                <a:noFill/>
              </a:ln>
              <a:solidFill>
                <a:schemeClr val="bg1"/>
              </a:solidFill>
              <a:effectLst/>
              <a:latin typeface="Comic Sans MS" pitchFamily="66"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b="0" i="0" u="none" strike="noStrike" cap="none" normalizeH="0" baseline="0" dirty="0" smtClean="0">
                <a:ln>
                  <a:noFill/>
                </a:ln>
                <a:solidFill>
                  <a:schemeClr val="bg1"/>
                </a:solidFill>
                <a:effectLst/>
                <a:latin typeface="Comic Sans MS" pitchFamily="66" charset="0"/>
                <a:cs typeface="Arial" pitchFamily="34" charset="0"/>
              </a:rPr>
              <a:t>En otras ocasiones, durante la fiesta en honor a Xiutecuchtlil, dios del Fuego, la víctima era arrojada con intervalos sobre un montón de brasas.</a:t>
            </a:r>
            <a:endParaRPr kumimoji="0" lang="es-ES" sz="2800" b="0" i="0" u="none" strike="noStrike" cap="none" normalizeH="0" baseline="0" dirty="0" smtClean="0">
              <a:ln>
                <a:noFill/>
              </a:ln>
              <a:solidFill>
                <a:schemeClr val="bg1"/>
              </a:solidFill>
              <a:effectLst/>
              <a:latin typeface="Comic Sans MS" pitchFamily="66"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b="0" i="0" u="none" strike="noStrike" cap="none" normalizeH="0" baseline="0" dirty="0" smtClean="0">
                <a:ln>
                  <a:noFill/>
                </a:ln>
                <a:solidFill>
                  <a:schemeClr val="bg1"/>
                </a:solidFill>
                <a:effectLst/>
                <a:latin typeface="Comic Sans MS" pitchFamily="66" charset="0"/>
                <a:cs typeface="Arial" pitchFamily="34" charset="0"/>
              </a:rPr>
              <a:t>Otras formas de sacrificio consistían en tener al prisionero atado en un sitio para después lanzarle flechas hasta que éste muriese, y la sangre que caía a la tierra se </a:t>
            </a:r>
            <a:r>
              <a:rPr kumimoji="0" lang="es-ES" b="0" i="0" u="none" strike="noStrike" cap="none" normalizeH="0" baseline="0" dirty="0" smtClean="0">
                <a:ln>
                  <a:noFill/>
                </a:ln>
                <a:effectLst/>
                <a:latin typeface="Comic Sans MS" pitchFamily="66" charset="0"/>
                <a:cs typeface="Arial" pitchFamily="34" charset="0"/>
              </a:rPr>
              <a:t>suponía</a:t>
            </a:r>
            <a:r>
              <a:rPr kumimoji="0" lang="es-ES" b="0" i="0" u="none" strike="noStrike" cap="none" normalizeH="0" baseline="0" dirty="0" smtClean="0">
                <a:ln>
                  <a:noFill/>
                </a:ln>
                <a:solidFill>
                  <a:schemeClr val="bg1"/>
                </a:solidFill>
                <a:effectLst/>
                <a:latin typeface="Comic Sans MS" pitchFamily="66" charset="0"/>
                <a:cs typeface="Arial" pitchFamily="34" charset="0"/>
              </a:rPr>
              <a:t> la hacia fértil. En honor de la tierra y de Xipe, a la víctima se la desollaba después de matarla y el sacerdote se vestía con la piel de aquella.</a:t>
            </a:r>
            <a:endParaRPr kumimoji="0" lang="es-ES" sz="4400" b="0" i="0" u="none" strike="noStrike" cap="none" normalizeH="0" baseline="0" dirty="0" smtClean="0">
              <a:ln>
                <a:noFill/>
              </a:ln>
              <a:solidFill>
                <a:schemeClr val="bg1"/>
              </a:solidFill>
              <a:effectLst/>
              <a:latin typeface="Comic Sans MS" pitchFamily="66" charset="0"/>
              <a:cs typeface="Arial"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17" y="0"/>
            <a:ext cx="9144000" cy="6857999"/>
          </a:xfrm>
          <a:prstGeom prst="rect">
            <a:avLst/>
          </a:prstGeom>
        </p:spPr>
      </p:pic>
      <p:sp>
        <p:nvSpPr>
          <p:cNvPr id="7" name="6 Rectángulo"/>
          <p:cNvSpPr/>
          <p:nvPr/>
        </p:nvSpPr>
        <p:spPr>
          <a:xfrm>
            <a:off x="395536" y="1720839"/>
            <a:ext cx="8136904" cy="3693319"/>
          </a:xfrm>
          <a:prstGeom prst="rect">
            <a:avLst/>
          </a:prstGeom>
        </p:spPr>
        <p:txBody>
          <a:bodyPr wrap="square">
            <a:spAutoFit/>
          </a:bodyPr>
          <a:lstStyle/>
          <a:p>
            <a:r>
              <a:rPr lang="es-ES" dirty="0">
                <a:solidFill>
                  <a:srgbClr val="FF0000"/>
                </a:solidFill>
                <a:latin typeface="Comic Sans MS" panose="030F0702030302020204" pitchFamily="66" charset="0"/>
              </a:rPr>
              <a:t>Los aztecas estaban bien organizados y contaban con una fuerte infraestructura y sistemas que movilizaban gentes y recursos materiales con el objetivo de construir grandes edificios que satisficieran las necesidades de sus pobladores. Tenochtitlán, la ciudad capital, simbolizaba el poder azteca. La arquitectura azteca, que era similar a la de otras culturas mesoamericanas, poseía un innato sentido del orden y de la simetría. Los diseños geométricos y las líneas extensas eran representaciones de dogmas religiosos y del poder del Estado. Además, los aztecas usaron bajorrelieves, muros, plazas y plataformas como medios con los cuales representar a sus dioses e ideales.</a:t>
            </a:r>
          </a:p>
          <a:p>
            <a:r>
              <a:rPr lang="es-ES" dirty="0">
                <a:solidFill>
                  <a:srgbClr val="FF0000"/>
                </a:solidFill>
                <a:latin typeface="Comic Sans MS" panose="030F0702030302020204" pitchFamily="66" charset="0"/>
              </a:rPr>
              <a:t>Dos de las más extraordinarias creaciones arquitectónicas de los aztecas fueron Tepoztlán y Malinalco, ambas excavadas en la roca y terminadas con construcciones de mampostería</a:t>
            </a:r>
          </a:p>
        </p:txBody>
      </p:sp>
      <p:sp>
        <p:nvSpPr>
          <p:cNvPr id="8" name="7 CuadroTexto"/>
          <p:cNvSpPr txBox="1"/>
          <p:nvPr/>
        </p:nvSpPr>
        <p:spPr>
          <a:xfrm>
            <a:off x="539552" y="116632"/>
            <a:ext cx="7848872" cy="769441"/>
          </a:xfrm>
          <a:prstGeom prst="rect">
            <a:avLst/>
          </a:prstGeom>
          <a:noFill/>
        </p:spPr>
        <p:txBody>
          <a:bodyPr wrap="square" rtlCol="0">
            <a:spAutoFit/>
          </a:bodyPr>
          <a:lstStyle/>
          <a:p>
            <a:pPr algn="ctr"/>
            <a:r>
              <a:rPr lang="es-ES" sz="4400" dirty="0" smtClean="0">
                <a:solidFill>
                  <a:srgbClr val="FF0000"/>
                </a:solidFill>
                <a:latin typeface="Algerian" panose="04020705040A02060702" pitchFamily="82" charset="0"/>
              </a:rPr>
              <a:t>LA ARQUITECTURA AZTECA</a:t>
            </a:r>
            <a:endParaRPr lang="es-ES" sz="4400" dirty="0">
              <a:solidFill>
                <a:srgbClr val="FF0000"/>
              </a:solidFill>
              <a:latin typeface="Algerian" panose="04020705040A02060702" pitchFamily="82" charset="0"/>
            </a:endParaRPr>
          </a:p>
        </p:txBody>
      </p:sp>
    </p:spTree>
    <p:extLst>
      <p:ext uri="{BB962C8B-B14F-4D97-AF65-F5344CB8AC3E}">
        <p14:creationId xmlns:p14="http://schemas.microsoft.com/office/powerpoint/2010/main" val="4061803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44000" cy="6861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4 Rectángulo"/>
          <p:cNvSpPr/>
          <p:nvPr/>
        </p:nvSpPr>
        <p:spPr>
          <a:xfrm>
            <a:off x="287524" y="1772816"/>
            <a:ext cx="8568952" cy="4770537"/>
          </a:xfrm>
          <a:prstGeom prst="rect">
            <a:avLst/>
          </a:prstGeom>
        </p:spPr>
        <p:txBody>
          <a:bodyPr wrap="square">
            <a:spAutoFit/>
          </a:bodyPr>
          <a:lstStyle/>
          <a:p>
            <a:pPr lvl="0"/>
            <a:r>
              <a:rPr lang="es-ES" sz="2400" dirty="0">
                <a:solidFill>
                  <a:srgbClr val="FF0000"/>
                </a:solidFill>
                <a:latin typeface="Algerian" panose="04020705040A02060702" pitchFamily="82" charset="0"/>
              </a:rPr>
              <a:t>ARQUITECTURA  RELIGIOSA </a:t>
            </a:r>
            <a:r>
              <a:rPr lang="es-ES" dirty="0">
                <a:solidFill>
                  <a:srgbClr val="FF0000"/>
                </a:solidFill>
                <a:latin typeface="Comic Sans MS" panose="030F0702030302020204" pitchFamily="66" charset="0"/>
              </a:rPr>
              <a:t>Entre los tipos arquitectónicos más comunes no podemos dejar de mencionar los templos piramidales de planta cuadrada o rectangular con una sola escalinata de acceso en la parte frontal, delimitada por dos alfardas lisas. Muchas de las pirámides de Tenochtitlan seguían este modelo. </a:t>
            </a:r>
          </a:p>
          <a:p>
            <a:pPr lvl="0"/>
            <a:r>
              <a:rPr lang="es-ES" sz="2800" dirty="0">
                <a:solidFill>
                  <a:srgbClr val="FF0000"/>
                </a:solidFill>
                <a:latin typeface="Algerian" panose="04020705040A02060702" pitchFamily="82" charset="0"/>
              </a:rPr>
              <a:t>PIRAMIDES</a:t>
            </a:r>
          </a:p>
          <a:p>
            <a:pPr lvl="0"/>
            <a:r>
              <a:rPr lang="es-ES" dirty="0">
                <a:solidFill>
                  <a:srgbClr val="FF0000"/>
                </a:solidFill>
                <a:latin typeface="Comic Sans MS" panose="030F0702030302020204" pitchFamily="66" charset="0"/>
              </a:rPr>
              <a:t>La arquitectura religiosa se desarrolla siguiendo las pautas de la tradición mesoamericana, aunque existen aportaciones importantes. El tipo de construcción más original es el de los templos gemelos, con doble escalinata de acceso. Aunque el mejor conocido es el de Tenayuca, a ese modelo responden también los templos principales de Tlatelolco y Tenochtitlán. Se trata de una representación dual de las divinidades que existía en Mesoamérica desde épocas remotas. La colocación de parejas de dioses, como la de Huitzilopochtli–Tláloc del templo mayor de Tenochtitlán, sobre una sola plataforma piramidal, hace que su estructura sea alargada y presente una doble escalinata de acceso.</a:t>
            </a:r>
            <a:endParaRPr lang="es-ES" dirty="0">
              <a:solidFill>
                <a:srgbClr val="FF0000"/>
              </a:solidFill>
              <a:latin typeface="Comic Sans MS" panose="030F0702030302020204" pitchFamily="66" charset="0"/>
            </a:endParaRPr>
          </a:p>
        </p:txBody>
      </p:sp>
      <p:sp>
        <p:nvSpPr>
          <p:cNvPr id="6" name="5 CuadroTexto"/>
          <p:cNvSpPr txBox="1"/>
          <p:nvPr/>
        </p:nvSpPr>
        <p:spPr>
          <a:xfrm>
            <a:off x="539552" y="188640"/>
            <a:ext cx="7920880" cy="461665"/>
          </a:xfrm>
          <a:prstGeom prst="rect">
            <a:avLst/>
          </a:prstGeom>
          <a:noFill/>
        </p:spPr>
        <p:txBody>
          <a:bodyPr wrap="square" rtlCol="0">
            <a:spAutoFit/>
          </a:bodyPr>
          <a:lstStyle/>
          <a:p>
            <a:pPr algn="ctr"/>
            <a:r>
              <a:rPr lang="es-ES" sz="2400" dirty="0" smtClean="0">
                <a:solidFill>
                  <a:srgbClr val="FF0000"/>
                </a:solidFill>
                <a:latin typeface="Algerian" panose="04020705040A02060702" pitchFamily="82" charset="0"/>
              </a:rPr>
              <a:t>ARQUITECTURA RELIGIOSA Y PIRAMIDES AZTECAS</a:t>
            </a:r>
          </a:p>
        </p:txBody>
      </p:sp>
    </p:spTree>
    <p:extLst>
      <p:ext uri="{BB962C8B-B14F-4D97-AF65-F5344CB8AC3E}">
        <p14:creationId xmlns:p14="http://schemas.microsoft.com/office/powerpoint/2010/main" val="172017377"/>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154</TotalTime>
  <Words>867</Words>
  <Application>Microsoft Office PowerPoint</Application>
  <PresentationFormat>Presentación en pantalla (4:3)</PresentationFormat>
  <Paragraphs>38</Paragraphs>
  <Slides>14</Slides>
  <Notes>0</Notes>
  <HiddenSlides>0</HiddenSlides>
  <MMClips>0</MMClips>
  <ScaleCrop>false</ScaleCrop>
  <HeadingPairs>
    <vt:vector size="4" baseType="variant">
      <vt:variant>
        <vt:lpstr>Tema</vt:lpstr>
      </vt:variant>
      <vt:variant>
        <vt:i4>1</vt:i4>
      </vt:variant>
      <vt:variant>
        <vt:lpstr>Títulos de diapositiva</vt:lpstr>
      </vt:variant>
      <vt:variant>
        <vt:i4>14</vt:i4>
      </vt:variant>
    </vt:vector>
  </HeadingPairs>
  <TitlesOfParts>
    <vt:vector size="15" baseType="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VIDEOS</vt:lpstr>
    </vt:vector>
  </TitlesOfParts>
  <Company>www.intercambiosvirtuales.org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LS AZTECAS</dc:title>
  <dc:creator>CyberPlanet_Estandar</dc:creator>
  <cp:lastModifiedBy>Artaza Romo Ikaslea</cp:lastModifiedBy>
  <cp:revision>16</cp:revision>
  <dcterms:created xsi:type="dcterms:W3CDTF">2014-03-20T17:21:09Z</dcterms:created>
  <dcterms:modified xsi:type="dcterms:W3CDTF">2014-03-21T13:11:41Z</dcterms:modified>
</cp:coreProperties>
</file>